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87" r:id="rId5"/>
    <p:sldId id="286" r:id="rId6"/>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FFFB"/>
    <a:srgbClr val="FFD3CC"/>
    <a:srgbClr val="FFF0D2"/>
    <a:srgbClr val="FF4343"/>
    <a:srgbClr val="54BCEB"/>
    <a:srgbClr val="C9FFFB"/>
    <a:srgbClr val="00C8BA"/>
    <a:srgbClr val="00968B"/>
    <a:srgbClr val="009E93"/>
    <a:srgbClr val="006D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1330" y="4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ifer Otter" userId="b9e2dbf8-6f42-4127-85ad-d46dbe022891" providerId="ADAL" clId="{07004F25-DDCF-43D9-A75C-713AE8E024A8}"/>
    <pc:docChg chg="custSel modSld">
      <pc:chgData name="Jennifer Otter" userId="b9e2dbf8-6f42-4127-85ad-d46dbe022891" providerId="ADAL" clId="{07004F25-DDCF-43D9-A75C-713AE8E024A8}" dt="2026-10-23T12:21:59.927" v="6" actId="20577"/>
      <pc:docMkLst>
        <pc:docMk/>
      </pc:docMkLst>
      <pc:sldChg chg="delSp modSp mod">
        <pc:chgData name="Jennifer Otter" userId="b9e2dbf8-6f42-4127-85ad-d46dbe022891" providerId="ADAL" clId="{07004F25-DDCF-43D9-A75C-713AE8E024A8}" dt="2026-10-23T12:21:59.927" v="6" actId="20577"/>
        <pc:sldMkLst>
          <pc:docMk/>
          <pc:sldMk cId="1010099270" sldId="287"/>
        </pc:sldMkLst>
        <pc:spChg chg="del">
          <ac:chgData name="Jennifer Otter" userId="b9e2dbf8-6f42-4127-85ad-d46dbe022891" providerId="ADAL" clId="{07004F25-DDCF-43D9-A75C-713AE8E024A8}" dt="2026-10-23T12:21:44.538" v="0" actId="478"/>
          <ac:spMkLst>
            <pc:docMk/>
            <pc:sldMk cId="1010099270" sldId="287"/>
            <ac:spMk id="94" creationId="{0CE7A8A1-05B5-DAAB-6AC4-EE7FB7246A17}"/>
          </ac:spMkLst>
        </pc:spChg>
        <pc:graphicFrameChg chg="modGraphic">
          <ac:chgData name="Jennifer Otter" userId="b9e2dbf8-6f42-4127-85ad-d46dbe022891" providerId="ADAL" clId="{07004F25-DDCF-43D9-A75C-713AE8E024A8}" dt="2026-10-23T12:21:52.020" v="1" actId="20577"/>
          <ac:graphicFrameMkLst>
            <pc:docMk/>
            <pc:sldMk cId="1010099270" sldId="287"/>
            <ac:graphicFrameMk id="34" creationId="{D99AA918-9FB6-CD17-8EC6-E2E85D03D7BB}"/>
          </ac:graphicFrameMkLst>
        </pc:graphicFrameChg>
        <pc:graphicFrameChg chg="modGraphic">
          <ac:chgData name="Jennifer Otter" userId="b9e2dbf8-6f42-4127-85ad-d46dbe022891" providerId="ADAL" clId="{07004F25-DDCF-43D9-A75C-713AE8E024A8}" dt="2026-10-23T12:21:59.927" v="6" actId="20577"/>
          <ac:graphicFrameMkLst>
            <pc:docMk/>
            <pc:sldMk cId="1010099270" sldId="287"/>
            <ac:graphicFrameMk id="54" creationId="{F5806C12-A75C-38D1-DCDD-AAB076B818A6}"/>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23/10/2026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2D8F38C-0513-424D-9F07-ACE2DBD6F960}" type="slidenum">
              <a:rPr lang="en-GB" smtClean="0"/>
              <a:t>1</a:t>
            </a:fld>
            <a:endParaRPr lang="en-GB"/>
          </a:p>
        </p:txBody>
      </p:sp>
    </p:spTree>
    <p:extLst>
      <p:ext uri="{BB962C8B-B14F-4D97-AF65-F5344CB8AC3E}">
        <p14:creationId xmlns:p14="http://schemas.microsoft.com/office/powerpoint/2010/main" val="18425240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23/10/2026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23/10/2026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23/10/2026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23/10/2026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23/10/2026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23/10/2026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23/10/2026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23/10/2026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sv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s>
</file>

<file path=ppt/slides/_rels/slide2.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39138-3CEB-E7B7-C223-A93EDFA8596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F1D80727-5152-85EA-A179-A59A5461F71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56DEF65F-B9BA-D672-CE47-A33A0943CA42}"/>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7C9F2D25-7CAD-12DE-1CD2-8708A1EF3011}"/>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6E3F7947-7A24-C536-8804-88689277F607}"/>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3F9598CF-01A0-C3A2-550C-12FD0220DE1E}"/>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7FBFBD9-82DD-F30B-F28B-F11F9309E14A}"/>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5E160889-BD51-A518-19E4-1B1556DC998C}"/>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AF1CE3D-9C0F-741C-7525-5309F4298A5D}"/>
              </a:ext>
            </a:extLst>
          </p:cNvPr>
          <p:cNvSpPr/>
          <p:nvPr/>
        </p:nvSpPr>
        <p:spPr>
          <a:xfrm>
            <a:off x="9295038" y="2802212"/>
            <a:ext cx="328419" cy="247672"/>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0E69EAAA-934D-758D-D57A-E037356B6377}"/>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24E2C24D-0B06-AC7E-A299-1DE870DC3DB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0E4462A1-5775-AC29-AD1D-6FEC4A8682B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7F5E8BC8-C136-956D-0982-86144B7D763B}"/>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4CA72678-89C7-44F5-095B-2E3C2E611DD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9B46DEBB-935A-C7E8-C431-A2BCB6F4BBA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5A70CD8E-FFBF-C3BF-9472-800C3EDD9298}"/>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F0B6288F-A06B-83DA-1FB6-BF8A931CA3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F66D1307-CA7E-B9DD-9263-8703E71289CD}"/>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98979117-6461-8D7D-9789-95C7A984B9F4}"/>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BE36C833-93F2-6A42-DE34-9434E3C58626}"/>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694FBBDC-7B23-DB26-8C6A-3D6DD26C0E5F}"/>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F8D405FC-CE24-6740-BBAB-39A0252E9090}"/>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AUTUMN WINTER MENU 2026 / 2027</a:t>
            </a:r>
          </a:p>
        </p:txBody>
      </p:sp>
      <p:sp>
        <p:nvSpPr>
          <p:cNvPr id="17" name="TextBox 16">
            <a:extLst>
              <a:ext uri="{FF2B5EF4-FFF2-40B4-BE49-F238E27FC236}">
                <a16:creationId xmlns:a16="http://schemas.microsoft.com/office/drawing/2014/main" id="{5F34CC5B-F142-8EC4-133F-DF13AED50B8D}"/>
              </a:ext>
            </a:extLst>
          </p:cNvPr>
          <p:cNvSpPr txBox="1"/>
          <p:nvPr/>
        </p:nvSpPr>
        <p:spPr>
          <a:xfrm>
            <a:off x="9187858" y="4684942"/>
            <a:ext cx="596696" cy="954107"/>
          </a:xfrm>
          <a:prstGeom prst="rect">
            <a:avLst/>
          </a:prstGeom>
          <a:noFill/>
        </p:spPr>
        <p:txBody>
          <a:bodyPr wrap="square" rtlCol="0">
            <a:spAutoFit/>
          </a:bodyPr>
          <a:lstStyle/>
          <a:p>
            <a:pPr algn="ctr"/>
            <a:r>
              <a:rPr lang="en-GB" sz="800" b="1">
                <a:latin typeface="Century Gothic" panose="020B0502020202020204" pitchFamily="34" charset="0"/>
              </a:rPr>
              <a:t>(VE)</a:t>
            </a:r>
          </a:p>
          <a:p>
            <a:pPr algn="ctr"/>
            <a:r>
              <a:rPr lang="en-GB" sz="800">
                <a:latin typeface="Century Gothic" panose="020B0502020202020204" pitchFamily="34" charset="0"/>
              </a:rPr>
              <a:t>Vegan</a:t>
            </a:r>
          </a:p>
          <a:p>
            <a:pPr algn="ctr"/>
            <a:endParaRPr lang="en-GB" sz="800">
              <a:latin typeface="Century Gothic" panose="020B0502020202020204" pitchFamily="34" charset="0"/>
            </a:endParaRPr>
          </a:p>
          <a:p>
            <a:pPr algn="ctr"/>
            <a:endParaRPr lang="en-GB" sz="800">
              <a:latin typeface="Century Gothic" panose="020B0502020202020204" pitchFamily="34" charset="0"/>
            </a:endParaRPr>
          </a:p>
          <a:p>
            <a:pPr algn="ctr"/>
            <a:endParaRPr lang="en-GB" sz="800">
              <a:latin typeface="Century Gothic" panose="020B0502020202020204" pitchFamily="34" charset="0"/>
            </a:endParaRPr>
          </a:p>
          <a:p>
            <a:pPr algn="ctr"/>
            <a:r>
              <a:rPr lang="en-GB" sz="800" b="1">
                <a:latin typeface="Century Gothic" panose="020B0502020202020204" pitchFamily="34" charset="0"/>
              </a:rPr>
              <a:t>(V)</a:t>
            </a:r>
          </a:p>
          <a:p>
            <a:pPr algn="ctr"/>
            <a:r>
              <a:rPr lang="en-GB" sz="800">
                <a:latin typeface="Century Gothic" panose="020B0502020202020204" pitchFamily="34" charset="0"/>
              </a:rPr>
              <a:t>Veggie</a:t>
            </a:r>
          </a:p>
        </p:txBody>
      </p:sp>
      <p:graphicFrame>
        <p:nvGraphicFramePr>
          <p:cNvPr id="34" name="Table 33">
            <a:extLst>
              <a:ext uri="{FF2B5EF4-FFF2-40B4-BE49-F238E27FC236}">
                <a16:creationId xmlns:a16="http://schemas.microsoft.com/office/drawing/2014/main" id="{D99AA918-9FB6-CD17-8EC6-E2E85D03D7BB}"/>
              </a:ext>
            </a:extLst>
          </p:cNvPr>
          <p:cNvGraphicFramePr>
            <a:graphicFrameLocks noGrp="1"/>
          </p:cNvGraphicFramePr>
          <p:nvPr>
            <p:extLst>
              <p:ext uri="{D42A27DB-BD31-4B8C-83A1-F6EECF244321}">
                <p14:modId xmlns:p14="http://schemas.microsoft.com/office/powerpoint/2010/main" val="3250214181"/>
              </p:ext>
            </p:extLst>
          </p:nvPr>
        </p:nvGraphicFramePr>
        <p:xfrm>
          <a:off x="1497392" y="800280"/>
          <a:ext cx="7690465" cy="1592597"/>
        </p:xfrm>
        <a:graphic>
          <a:graphicData uri="http://schemas.openxmlformats.org/drawingml/2006/table">
            <a:tbl>
              <a:tblPr firstRow="1" bandRow="1">
                <a:tableStyleId>{5C22544A-7EE6-4342-B048-85BDC9FD1C3A}</a:tableStyleId>
              </a:tblPr>
              <a:tblGrid>
                <a:gridCol w="1538093">
                  <a:extLst>
                    <a:ext uri="{9D8B030D-6E8A-4147-A177-3AD203B41FA5}">
                      <a16:colId xmlns:a16="http://schemas.microsoft.com/office/drawing/2014/main" val="426743384"/>
                    </a:ext>
                  </a:extLst>
                </a:gridCol>
                <a:gridCol w="1538093">
                  <a:extLst>
                    <a:ext uri="{9D8B030D-6E8A-4147-A177-3AD203B41FA5}">
                      <a16:colId xmlns:a16="http://schemas.microsoft.com/office/drawing/2014/main" val="1888228126"/>
                    </a:ext>
                  </a:extLst>
                </a:gridCol>
                <a:gridCol w="1538093">
                  <a:extLst>
                    <a:ext uri="{9D8B030D-6E8A-4147-A177-3AD203B41FA5}">
                      <a16:colId xmlns:a16="http://schemas.microsoft.com/office/drawing/2014/main" val="3470962500"/>
                    </a:ext>
                  </a:extLst>
                </a:gridCol>
                <a:gridCol w="1538093">
                  <a:extLst>
                    <a:ext uri="{9D8B030D-6E8A-4147-A177-3AD203B41FA5}">
                      <a16:colId xmlns:a16="http://schemas.microsoft.com/office/drawing/2014/main" val="3633866263"/>
                    </a:ext>
                  </a:extLst>
                </a:gridCol>
                <a:gridCol w="1538093">
                  <a:extLst>
                    <a:ext uri="{9D8B030D-6E8A-4147-A177-3AD203B41FA5}">
                      <a16:colId xmlns:a16="http://schemas.microsoft.com/office/drawing/2014/main" val="4088356186"/>
                    </a:ext>
                  </a:extLst>
                </a:gridCol>
              </a:tblGrid>
              <a:tr h="47080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Quorn Burger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 in a Bun with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dirty="0">
                          <a:solidFill>
                            <a:schemeClr val="tx1"/>
                          </a:solidFill>
                          <a:latin typeface="Century Gothic" panose="020B0502020202020204" pitchFamily="34" charset="0"/>
                        </a:rPr>
                        <a:t>Potato Wedges </a:t>
                      </a:r>
                      <a:r>
                        <a:rPr lang="en-GB" sz="700" b="1" dirty="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panose="020B0502020202020204" pitchFamily="34" charset="0"/>
                        </a:rPr>
                        <a:t>Beef Lasagne</a:t>
                      </a:r>
                      <a:r>
                        <a:rPr lang="en-GB" sz="700" b="1">
                          <a:solidFill>
                            <a:schemeClr val="tx1"/>
                          </a:solidFill>
                          <a:latin typeface="Century Gothic" panose="020B0502020202020204" pitchFamily="34" charset="0"/>
                        </a:rPr>
                        <a:t> </a:t>
                      </a:r>
                      <a:r>
                        <a:rPr lang="en-GB" sz="700" b="0">
                          <a:solidFill>
                            <a:schemeClr val="tx1"/>
                          </a:solidFill>
                          <a:latin typeface="Century Gothic" panose="020B0502020202020204" pitchFamily="34" charset="0"/>
                        </a:rPr>
                        <a:t>with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panose="020B0502020202020204" pitchFamily="34" charset="0"/>
                        </a:rPr>
                        <a:t> Garlic Bread </a:t>
                      </a:r>
                      <a:endParaRPr lang="en-GB" sz="700" b="1">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panose="020B0502020202020204" pitchFamily="34" charset="0"/>
                        </a:rPr>
                        <a:t>Roast Chicken, Stuffing, Roast Potatoes and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a:solidFill>
                            <a:schemeClr val="tx1"/>
                          </a:solidFill>
                          <a:latin typeface="Century Gothic"/>
                        </a:rPr>
                        <a:t>Chicken Tikka Masala</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a:solidFill>
                            <a:schemeClr val="tx1"/>
                          </a:solidFill>
                          <a:latin typeface="Century Gothic"/>
                        </a:rPr>
                        <a:t>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Fishfingers or Salmon Fishfingers</a:t>
                      </a:r>
                      <a:r>
                        <a:rPr kumimoji="0" lang="en-GB" sz="700" b="1" i="0" u="none" strike="noStrike" kern="1200" cap="none" spc="0" normalizeH="0" baseline="0" noProof="0">
                          <a:ln>
                            <a:noFill/>
                          </a:ln>
                          <a:solidFill>
                            <a:prstClr val="black"/>
                          </a:solidFill>
                          <a:effectLst/>
                          <a:uLnTx/>
                          <a:uFillTx/>
                          <a:latin typeface="Century Gothic"/>
                          <a:ea typeface="+mn-ea"/>
                          <a:cs typeface="+mn-cs"/>
                        </a:rPr>
                        <a:t> </a:t>
                      </a:r>
                      <a:r>
                        <a:rPr kumimoji="0" lang="en-GB" sz="700" b="0" i="0" u="none" strike="noStrike" kern="1200" cap="none" spc="0" normalizeH="0" baseline="0" noProof="0">
                          <a:ln>
                            <a:noFill/>
                          </a:ln>
                          <a:solidFill>
                            <a:prstClr val="black"/>
                          </a:solidFill>
                          <a:effectLst/>
                          <a:uLnTx/>
                          <a:uFillTx/>
                          <a:latin typeface="Century Gothic"/>
                          <a:ea typeface="+mn-ea"/>
                          <a:cs typeface="+mn-cs"/>
                        </a:rPr>
                        <a:t>with Chips </a:t>
                      </a:r>
                      <a:r>
                        <a:rPr lang="en-GB" sz="700" b="0">
                          <a:solidFill>
                            <a:schemeClr val="tx1"/>
                          </a:solidFill>
                          <a:latin typeface="Century Gothic" panose="020B0502020202020204" pitchFamily="34" charset="0"/>
                        </a:rPr>
                        <a:t>and Tomato Sauce</a:t>
                      </a:r>
                      <a:endParaRPr kumimoji="0" lang="en-GB" sz="700" b="0" i="0" u="none" strike="noStrike" kern="1200" cap="none" spc="0" normalizeH="0" baseline="0" noProof="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7080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a:rPr>
                        <a:t>Soya Mince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dirty="0">
                          <a:solidFill>
                            <a:schemeClr val="tx1"/>
                          </a:solidFill>
                          <a:latin typeface="Century Gothic"/>
                        </a:rPr>
                        <a:t> Lasagne</a:t>
                      </a:r>
                      <a:r>
                        <a:rPr lang="en-GB" sz="700" b="1" i="0" u="none" strike="noStrike" noProof="0" dirty="0">
                          <a:solidFill>
                            <a:schemeClr val="tx1"/>
                          </a:solidFill>
                          <a:latin typeface="Century Gothic"/>
                        </a:rPr>
                        <a:t> (V)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panose="020B0502020202020204" pitchFamily="34" charset="0"/>
                        </a:rPr>
                        <a:t>Plant Balls in Tomato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panose="020B0502020202020204" pitchFamily="34" charset="0"/>
                        </a:rPr>
                        <a:t>Sauce with Rice </a:t>
                      </a:r>
                      <a:r>
                        <a:rPr lang="en-GB" sz="700" b="1">
                          <a:solidFill>
                            <a:schemeClr val="tx1"/>
                          </a:solidFill>
                          <a:latin typeface="Century Gothic" panose="020B0502020202020204" pitchFamily="34" charset="0"/>
                        </a:rPr>
                        <a:t>(VE)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1">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a:latin typeface="Century Gothic"/>
                        </a:rPr>
                        <a:t>Vegetarian Wellington</a:t>
                      </a:r>
                      <a:r>
                        <a:rPr lang="en-GB" sz="700" b="1">
                          <a:latin typeface="Century Gothic"/>
                        </a:rPr>
                        <a:t> </a:t>
                      </a:r>
                    </a:p>
                    <a:p>
                      <a:pPr algn="ctr"/>
                      <a:r>
                        <a:rPr lang="en-GB" sz="700">
                          <a:latin typeface="Century Gothic"/>
                        </a:rPr>
                        <a:t>with Roast Potatoes </a:t>
                      </a:r>
                    </a:p>
                    <a:p>
                      <a:pPr algn="ctr"/>
                      <a:r>
                        <a:rPr lang="en-GB" sz="700">
                          <a:latin typeface="Century Gothic"/>
                        </a:rPr>
                        <a:t>and Gravy </a:t>
                      </a:r>
                      <a:r>
                        <a:rPr lang="en-GB" sz="700" b="1">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a:rPr>
                        <a:t>Quorn and Lentil Tikka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a:rPr>
                        <a:t> Masala with Rice </a:t>
                      </a:r>
                      <a:r>
                        <a:rPr lang="en-GB" sz="700" b="1">
                          <a:solidFill>
                            <a:schemeClr val="tx1"/>
                          </a:solidFill>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700">
                          <a:latin typeface="Century Gothic" panose="020B0502020202020204" pitchFamily="34" charset="0"/>
                        </a:rPr>
                        <a:t>Cheese and Bean Pasty with Chips and Tomato Sauce </a:t>
                      </a:r>
                      <a:r>
                        <a:rPr lang="en-GB" sz="700" b="1">
                          <a:latin typeface="Century Gothic" panose="020B0502020202020204" pitchFamily="34" charset="0"/>
                        </a:rPr>
                        <a:t>(V) </a:t>
                      </a:r>
                      <a:endParaRPr kumimoji="0" lang="en-GB" sz="700" b="1" i="0" u="none" strike="noStrike" kern="1200" cap="none" spc="0" normalizeH="0" baseline="0" noProof="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2668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243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a:latin typeface="Century Gothic" panose="020B0502020202020204" pitchFamily="34" charset="0"/>
                        </a:rPr>
                        <a:t>Cheese and Crackers </a:t>
                      </a:r>
                      <a:r>
                        <a:rPr lang="en-GB" sz="700" b="1">
                          <a:latin typeface="Century Gothic" panose="020B0502020202020204" pitchFamily="34" charset="0"/>
                        </a:rPr>
                        <a:t>(V)</a:t>
                      </a:r>
                    </a:p>
                    <a:p>
                      <a:pPr algn="ctr"/>
                      <a:endParaRPr lang="en-GB" sz="7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0">
                          <a:latin typeface="Century Gothic"/>
                        </a:rPr>
                        <a:t>Apple Cake</a:t>
                      </a:r>
                      <a:r>
                        <a:rPr lang="en-GB" sz="700" b="1">
                          <a:latin typeface="Century Gothic"/>
                        </a:rPr>
                        <a:t> </a:t>
                      </a:r>
                      <a:r>
                        <a:rPr lang="en-GB" sz="700" b="0">
                          <a:latin typeface="Century Gothic"/>
                        </a:rPr>
                        <a:t>with Custard</a:t>
                      </a:r>
                      <a:r>
                        <a:rPr lang="en-GB" sz="700" b="1">
                          <a:latin typeface="Century Gothic"/>
                        </a:rPr>
                        <a:t> (V)</a:t>
                      </a:r>
                    </a:p>
                    <a:p>
                      <a:pPr algn="ctr"/>
                      <a:endParaRPr lang="en-GB" sz="7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a:latin typeface="Century Gothic" panose="020B0502020202020204" pitchFamily="34" charset="0"/>
                        </a:rPr>
                        <a:t>Fruit Medley </a:t>
                      </a:r>
                      <a:r>
                        <a:rPr lang="en-GB" sz="700" b="1">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a:latin typeface="Century Gothic" panose="020B0502020202020204" pitchFamily="34" charset="0"/>
                        </a:rPr>
                        <a:t>Jelly with</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a:latin typeface="Century Gothic" panose="020B0502020202020204" pitchFamily="34" charset="0"/>
                        </a:rPr>
                        <a:t> Mandarins </a:t>
                      </a:r>
                      <a:r>
                        <a:rPr lang="en-GB" sz="700" b="1">
                          <a:latin typeface="Century Gothic" panose="020B0502020202020204" pitchFamily="34" charset="0"/>
                        </a:rPr>
                        <a:t>(VE)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panose="020B0502020202020204" pitchFamily="34" charset="0"/>
                        </a:rPr>
                        <a:t>Syrup Sponge with Custard </a:t>
                      </a:r>
                      <a:r>
                        <a:rPr lang="en-GB" sz="700" b="1" dirty="0">
                          <a:latin typeface="Century Gothic" panose="020B0502020202020204" pitchFamily="34" charset="0"/>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53" name="Table 52">
            <a:extLst>
              <a:ext uri="{FF2B5EF4-FFF2-40B4-BE49-F238E27FC236}">
                <a16:creationId xmlns:a16="http://schemas.microsoft.com/office/drawing/2014/main" id="{AB91E44E-F4C4-8351-2F31-653C45932D1C}"/>
              </a:ext>
            </a:extLst>
          </p:cNvPr>
          <p:cNvGraphicFramePr>
            <a:graphicFrameLocks noGrp="1"/>
          </p:cNvGraphicFramePr>
          <p:nvPr>
            <p:extLst>
              <p:ext uri="{D42A27DB-BD31-4B8C-83A1-F6EECF244321}">
                <p14:modId xmlns:p14="http://schemas.microsoft.com/office/powerpoint/2010/main" val="2286191712"/>
              </p:ext>
            </p:extLst>
          </p:nvPr>
        </p:nvGraphicFramePr>
        <p:xfrm>
          <a:off x="1470432" y="2462389"/>
          <a:ext cx="7717425" cy="1722048"/>
        </p:xfrm>
        <a:graphic>
          <a:graphicData uri="http://schemas.openxmlformats.org/drawingml/2006/table">
            <a:tbl>
              <a:tblPr firstRow="1" bandRow="1">
                <a:tableStyleId>{5C22544A-7EE6-4342-B048-85BDC9FD1C3A}</a:tableStyleId>
              </a:tblPr>
              <a:tblGrid>
                <a:gridCol w="1543485">
                  <a:extLst>
                    <a:ext uri="{9D8B030D-6E8A-4147-A177-3AD203B41FA5}">
                      <a16:colId xmlns:a16="http://schemas.microsoft.com/office/drawing/2014/main" val="426743384"/>
                    </a:ext>
                  </a:extLst>
                </a:gridCol>
                <a:gridCol w="1543485">
                  <a:extLst>
                    <a:ext uri="{9D8B030D-6E8A-4147-A177-3AD203B41FA5}">
                      <a16:colId xmlns:a16="http://schemas.microsoft.com/office/drawing/2014/main" val="1888228126"/>
                    </a:ext>
                  </a:extLst>
                </a:gridCol>
                <a:gridCol w="1550790">
                  <a:extLst>
                    <a:ext uri="{9D8B030D-6E8A-4147-A177-3AD203B41FA5}">
                      <a16:colId xmlns:a16="http://schemas.microsoft.com/office/drawing/2014/main" val="3470962500"/>
                    </a:ext>
                  </a:extLst>
                </a:gridCol>
                <a:gridCol w="1536180">
                  <a:extLst>
                    <a:ext uri="{9D8B030D-6E8A-4147-A177-3AD203B41FA5}">
                      <a16:colId xmlns:a16="http://schemas.microsoft.com/office/drawing/2014/main" val="3633866263"/>
                    </a:ext>
                  </a:extLst>
                </a:gridCol>
                <a:gridCol w="1543485">
                  <a:extLst>
                    <a:ext uri="{9D8B030D-6E8A-4147-A177-3AD203B41FA5}">
                      <a16:colId xmlns:a16="http://schemas.microsoft.com/office/drawing/2014/main" val="4088356186"/>
                    </a:ext>
                  </a:extLst>
                </a:gridCol>
              </a:tblGrid>
              <a:tr h="503661">
                <a:tc>
                  <a:txBody>
                    <a:bodyPr/>
                    <a:lstStyle/>
                    <a:p>
                      <a:pPr algn="ctr"/>
                      <a:r>
                        <a:rPr lang="en-GB" sz="700" b="0">
                          <a:solidFill>
                            <a:schemeClr val="tx1"/>
                          </a:solidFill>
                          <a:latin typeface="Century Gothic" panose="020B0502020202020204" pitchFamily="34" charset="0"/>
                        </a:rPr>
                        <a:t>Classic Cheese and Tomato Pizza</a:t>
                      </a:r>
                      <a:r>
                        <a:rPr lang="en-GB" sz="700" b="1">
                          <a:solidFill>
                            <a:schemeClr val="tx1"/>
                          </a:solidFill>
                          <a:latin typeface="Century Gothic" panose="020B0502020202020204" pitchFamily="34" charset="0"/>
                        </a:rPr>
                        <a:t> </a:t>
                      </a:r>
                      <a:r>
                        <a:rPr lang="en-GB" sz="700" b="0">
                          <a:solidFill>
                            <a:schemeClr val="tx1"/>
                          </a:solidFill>
                          <a:latin typeface="Century Gothic" panose="020B0502020202020204" pitchFamily="34" charset="0"/>
                        </a:rPr>
                        <a:t>with Wedges</a:t>
                      </a:r>
                      <a:r>
                        <a:rPr lang="en-GB" sz="700" b="1">
                          <a:solidFill>
                            <a:schemeClr val="tx1"/>
                          </a:solidFill>
                          <a:latin typeface="Century Gothic" panose="020B0502020202020204" pitchFamily="34" charset="0"/>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panose="020B0502020202020204" pitchFamily="34" charset="0"/>
                        </a:rPr>
                        <a:t>Bolognaise</a:t>
                      </a:r>
                      <a:endParaRPr lang="en-GB" sz="700" b="1">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r>
                        <a:rPr lang="en-GB" sz="700" b="0">
                          <a:solidFill>
                            <a:schemeClr val="tx1"/>
                          </a:solidFill>
                          <a:latin typeface="Century Gothic"/>
                        </a:rPr>
                        <a:t>BBQ Chicken, Seasoned Potatoes</a:t>
                      </a:r>
                      <a:r>
                        <a:rPr lang="en-GB" sz="700" b="0" baseline="0">
                          <a:solidFill>
                            <a:schemeClr val="tx1"/>
                          </a:solidFill>
                          <a:latin typeface="Century Gothic"/>
                        </a:rPr>
                        <a:t> and Sweetcorn Salsa </a:t>
                      </a:r>
                      <a:endParaRPr lang="en-GB" sz="700" b="1">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endParaRPr lang="en-GB" sz="700" b="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r>
                        <a:rPr lang="en-GB" sz="700" b="0">
                          <a:solidFill>
                            <a:schemeClr val="tx1"/>
                          </a:solidFill>
                          <a:latin typeface="Century Gothic"/>
                        </a:rPr>
                        <a:t> Lemon and Herb Quorn,  Seasoned Potatoes</a:t>
                      </a:r>
                      <a:r>
                        <a:rPr lang="en-GB" sz="700" b="0" baseline="0">
                          <a:solidFill>
                            <a:schemeClr val="tx1"/>
                          </a:solidFill>
                          <a:latin typeface="Century Gothic"/>
                        </a:rPr>
                        <a:t> and Sweetcorn Salsa </a:t>
                      </a:r>
                      <a:r>
                        <a:rPr lang="en-GB" sz="700" b="1" baseline="0">
                          <a:solidFill>
                            <a:schemeClr val="tx1"/>
                          </a:solidFill>
                          <a:latin typeface="Century Gothic"/>
                        </a:rPr>
                        <a:t>(VE)</a:t>
                      </a:r>
                      <a:endParaRPr lang="en-GB" sz="700" b="1">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a:solidFill>
                            <a:schemeClr val="tx1"/>
                          </a:solidFill>
                          <a:latin typeface="Century Gothic" panose="020B0502020202020204" pitchFamily="34" charset="0"/>
                        </a:rPr>
                        <a:t>Chicken and Sweetcorn Meatballs in Tomato Sauce with Rice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Breaded Fish or Fishfingers</a:t>
                      </a:r>
                      <a:r>
                        <a:rPr kumimoji="0" lang="en-GB" sz="700" b="1" i="0" u="none" strike="noStrike" kern="1200" cap="none" spc="0" normalizeH="0" baseline="0" noProof="0">
                          <a:ln>
                            <a:noFill/>
                          </a:ln>
                          <a:solidFill>
                            <a:prstClr val="black"/>
                          </a:solidFill>
                          <a:effectLst/>
                          <a:uLnTx/>
                          <a:uFillTx/>
                          <a:latin typeface="Century Gothic"/>
                          <a:ea typeface="+mn-ea"/>
                          <a:cs typeface="+mn-cs"/>
                        </a:rPr>
                        <a:t> </a:t>
                      </a:r>
                      <a:r>
                        <a:rPr kumimoji="0" lang="en-GB" sz="700" b="0" i="0" u="none" strike="noStrike" kern="1200" cap="none" spc="0" normalizeH="0" baseline="0" noProof="0">
                          <a:ln>
                            <a:noFill/>
                          </a:ln>
                          <a:solidFill>
                            <a:prstClr val="black"/>
                          </a:solidFill>
                          <a:effectLst/>
                          <a:uLnTx/>
                          <a:uFillTx/>
                          <a:latin typeface="Century Gothic"/>
                          <a:ea typeface="+mn-ea"/>
                          <a:cs typeface="+mn-cs"/>
                        </a:rPr>
                        <a:t>with Chips and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539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panose="020B0502020202020204" pitchFamily="34" charset="0"/>
                        </a:rPr>
                        <a:t>Five Bean Chilli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panose="020B0502020202020204" pitchFamily="34" charset="0"/>
                        </a:rPr>
                        <a:t>with Rice</a:t>
                      </a:r>
                      <a:r>
                        <a:rPr lang="en-GB" sz="700" b="1">
                          <a:solidFill>
                            <a:schemeClr val="tx1"/>
                          </a:solidFill>
                          <a:latin typeface="Century Gothic" panose="020B0502020202020204" pitchFamily="34" charset="0"/>
                        </a:rPr>
                        <a:t> (VE)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a:solidFill>
                            <a:schemeClr val="tx1"/>
                          </a:solidFill>
                          <a:latin typeface="Century Gothic" panose="020B0502020202020204" pitchFamily="34" charset="0"/>
                        </a:rPr>
                        <a:t>Vegan Bolognaise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a:solidFill>
                            <a:schemeClr val="tx1"/>
                          </a:solidFill>
                          <a:latin typeface="Century Gothic" panose="020B0502020202020204" pitchFamily="34" charset="0"/>
                        </a:rPr>
                        <a:t> </a:t>
                      </a:r>
                      <a:r>
                        <a:rPr lang="en-US" sz="700" b="0" i="0" u="none" strike="noStrike" noProof="0">
                          <a:solidFill>
                            <a:schemeClr val="tx1"/>
                          </a:solidFill>
                          <a:latin typeface="Century Gothic" panose="020B0502020202020204" pitchFamily="34" charset="0"/>
                        </a:rPr>
                        <a:t>with Spaghetti </a:t>
                      </a:r>
                      <a:r>
                        <a:rPr lang="en-US" sz="700" b="1" i="0" u="none" strike="noStrike" noProof="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i="0" u="none" strike="noStrike" noProof="0">
                        <a:solidFill>
                          <a:srgbClr val="00B050"/>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a:solidFill>
                            <a:schemeClr val="tx1"/>
                          </a:solidFill>
                          <a:latin typeface="Century Gothic" panose="020B0502020202020204" pitchFamily="34" charset="0"/>
                        </a:rPr>
                        <a:t>Creamy Chickpea and Coconut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i="0" u="none" strike="noStrike" noProof="0">
                          <a:solidFill>
                            <a:schemeClr val="tx1"/>
                          </a:solidFill>
                          <a:latin typeface="Century Gothic" panose="020B0502020202020204" pitchFamily="34" charset="0"/>
                        </a:rPr>
                        <a:t>with Rice </a:t>
                      </a:r>
                      <a:r>
                        <a:rPr lang="en-GB" sz="700" b="1" i="0" u="none" strike="noStrike" noProof="0">
                          <a:solidFill>
                            <a:schemeClr val="tx1"/>
                          </a:solidFill>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0" i="0" u="none" strike="noStrike" noProof="0">
                          <a:solidFill>
                            <a:schemeClr val="tx1"/>
                          </a:solidFill>
                          <a:latin typeface="Century Gothic" panose="020B0502020202020204" pitchFamily="34" charset="0"/>
                        </a:rPr>
                        <a:t>Cheese Whirl with Chips and Tomato Sauce </a:t>
                      </a:r>
                      <a:r>
                        <a:rPr lang="en-GB" sz="700" b="1" i="0" u="none" strike="noStrike" noProof="0">
                          <a:solidFill>
                            <a:schemeClr val="tx1"/>
                          </a:solidFill>
                          <a:latin typeface="Century Gothic" panose="020B0502020202020204" pitchFamily="34" charset="0"/>
                        </a:rPr>
                        <a:t>(V)</a:t>
                      </a:r>
                      <a:endParaRPr lang="en-GB" sz="700" b="1">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463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503661">
                <a:tc>
                  <a:txBody>
                    <a:bodyPr/>
                    <a:lstStyle/>
                    <a:p>
                      <a:pPr algn="ctr"/>
                      <a:r>
                        <a:rPr lang="en-GB" sz="700">
                          <a:latin typeface="Century Gothic"/>
                        </a:rPr>
                        <a:t>Gingerbread </a:t>
                      </a:r>
                    </a:p>
                    <a:p>
                      <a:pPr algn="ctr"/>
                      <a:r>
                        <a:rPr lang="en-GB" sz="700">
                          <a:latin typeface="Century Gothic"/>
                        </a:rPr>
                        <a:t>Cookie</a:t>
                      </a:r>
                      <a:r>
                        <a:rPr lang="en-GB" sz="700" b="1">
                          <a:latin typeface="Century Gothic"/>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a:latin typeface="Century Gothic" panose="020B0502020202020204" pitchFamily="34" charset="0"/>
                        </a:rPr>
                        <a:t>Chocolate and Beetroot Brownie</a:t>
                      </a:r>
                      <a:r>
                        <a:rPr lang="en-GB" sz="700" b="1">
                          <a:latin typeface="Century Gothic" panose="020B0502020202020204" pitchFamily="34" charset="0"/>
                        </a:rPr>
                        <a:t> </a:t>
                      </a:r>
                      <a:r>
                        <a:rPr lang="en-GB" sz="700">
                          <a:latin typeface="Century Gothic" panose="020B0502020202020204" pitchFamily="34" charset="0"/>
                        </a:rPr>
                        <a:t>with Chocolate Sauce </a:t>
                      </a:r>
                      <a:r>
                        <a:rPr lang="en-GB" sz="700" b="1">
                          <a:latin typeface="Century Gothic" panose="020B0502020202020204" pitchFamily="34" charset="0"/>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a:latin typeface="Century Gothic" panose="020B0502020202020204" pitchFamily="34" charset="0"/>
                        </a:rPr>
                        <a:t>Fruit Salad </a:t>
                      </a:r>
                      <a:r>
                        <a:rPr lang="en-GB" sz="700" b="1">
                          <a:latin typeface="Century Gothic" panose="020B0502020202020204" pitchFamily="34" charset="0"/>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a:latin typeface="Century Gothic" panose="020B0502020202020204" pitchFamily="34" charset="0"/>
                        </a:rPr>
                        <a:t>Sticky Toffee Apple Crumble with Custard</a:t>
                      </a:r>
                      <a:r>
                        <a:rPr lang="en-GB" sz="700" b="1">
                          <a:latin typeface="Century Gothic" panose="020B0502020202020204" pitchFamily="34" charset="0"/>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a:latin typeface="Century Gothic" panose="020B0502020202020204" pitchFamily="34" charset="0"/>
                        </a:rPr>
                        <a:t>Vanilla </a:t>
                      </a:r>
                    </a:p>
                    <a:p>
                      <a:pPr algn="ctr"/>
                      <a:r>
                        <a:rPr lang="en-GB" sz="700">
                          <a:latin typeface="Century Gothic" panose="020B0502020202020204" pitchFamily="34" charset="0"/>
                        </a:rPr>
                        <a:t>Shortbread</a:t>
                      </a:r>
                      <a:r>
                        <a:rPr lang="en-GB" sz="700" b="1">
                          <a:latin typeface="Century Gothic" panose="020B0502020202020204" pitchFamily="34" charset="0"/>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54" name="Table 53">
            <a:extLst>
              <a:ext uri="{FF2B5EF4-FFF2-40B4-BE49-F238E27FC236}">
                <a16:creationId xmlns:a16="http://schemas.microsoft.com/office/drawing/2014/main" id="{F5806C12-A75C-38D1-DCDD-AAB076B818A6}"/>
              </a:ext>
            </a:extLst>
          </p:cNvPr>
          <p:cNvGraphicFramePr>
            <a:graphicFrameLocks noGrp="1"/>
          </p:cNvGraphicFramePr>
          <p:nvPr>
            <p:extLst>
              <p:ext uri="{D42A27DB-BD31-4B8C-83A1-F6EECF244321}">
                <p14:modId xmlns:p14="http://schemas.microsoft.com/office/powerpoint/2010/main" val="3543602823"/>
              </p:ext>
            </p:extLst>
          </p:nvPr>
        </p:nvGraphicFramePr>
        <p:xfrm>
          <a:off x="1450888" y="4136147"/>
          <a:ext cx="7729556" cy="1624599"/>
        </p:xfrm>
        <a:graphic>
          <a:graphicData uri="http://schemas.openxmlformats.org/drawingml/2006/table">
            <a:tbl>
              <a:tblPr firstRow="1" bandRow="1">
                <a:tableStyleId>{5C22544A-7EE6-4342-B048-85BDC9FD1C3A}</a:tableStyleId>
              </a:tblPr>
              <a:tblGrid>
                <a:gridCol w="1579769">
                  <a:extLst>
                    <a:ext uri="{9D8B030D-6E8A-4147-A177-3AD203B41FA5}">
                      <a16:colId xmlns:a16="http://schemas.microsoft.com/office/drawing/2014/main" val="426743384"/>
                    </a:ext>
                  </a:extLst>
                </a:gridCol>
                <a:gridCol w="1520573">
                  <a:extLst>
                    <a:ext uri="{9D8B030D-6E8A-4147-A177-3AD203B41FA5}">
                      <a16:colId xmlns:a16="http://schemas.microsoft.com/office/drawing/2014/main" val="1888228126"/>
                    </a:ext>
                  </a:extLst>
                </a:gridCol>
                <a:gridCol w="1524804">
                  <a:extLst>
                    <a:ext uri="{9D8B030D-6E8A-4147-A177-3AD203B41FA5}">
                      <a16:colId xmlns:a16="http://schemas.microsoft.com/office/drawing/2014/main" val="3470962500"/>
                    </a:ext>
                  </a:extLst>
                </a:gridCol>
                <a:gridCol w="1569654">
                  <a:extLst>
                    <a:ext uri="{9D8B030D-6E8A-4147-A177-3AD203B41FA5}">
                      <a16:colId xmlns:a16="http://schemas.microsoft.com/office/drawing/2014/main" val="3633866263"/>
                    </a:ext>
                  </a:extLst>
                </a:gridCol>
                <a:gridCol w="1534756">
                  <a:extLst>
                    <a:ext uri="{9D8B030D-6E8A-4147-A177-3AD203B41FA5}">
                      <a16:colId xmlns:a16="http://schemas.microsoft.com/office/drawing/2014/main" val="4088356186"/>
                    </a:ext>
                  </a:extLst>
                </a:gridCol>
              </a:tblGrid>
              <a:tr h="5543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a:rPr>
                        <a:t>Macaroni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a:rPr>
                        <a:t>Cheese</a:t>
                      </a:r>
                      <a:r>
                        <a:rPr lang="en-GB" sz="700" b="1">
                          <a:solidFill>
                            <a:schemeClr val="tx1"/>
                          </a:solidFill>
                          <a:latin typeface="Century Gothic"/>
                        </a:rPr>
                        <a:t> (V)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a:rPr>
                        <a:t>Chicken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a:rPr>
                        <a:t>Enchilada Bake</a:t>
                      </a:r>
                      <a:endParaRPr lang="en-GB" sz="700" b="1">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a:rPr>
                        <a:t>with Paprika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a:rPr>
                        <a:t> Pork Sausage</a:t>
                      </a:r>
                      <a:r>
                        <a:rPr lang="en-GB" sz="700" b="1">
                          <a:solidFill>
                            <a:schemeClr val="tx1"/>
                          </a:solidFill>
                          <a:latin typeface="Century Gothic"/>
                        </a:rPr>
                        <a:t> </a:t>
                      </a:r>
                      <a:r>
                        <a:rPr lang="en-GB" sz="700" b="0" dirty="0">
                          <a:solidFill>
                            <a:schemeClr val="tx1"/>
                          </a:solidFill>
                          <a:latin typeface="Century Gothic"/>
                        </a:rPr>
                        <a:t>with Roast Potatoes and Gravy</a:t>
                      </a:r>
                      <a:endParaRPr kumimoji="0" lang="en-GB" sz="700" b="0" i="0" u="none" strike="noStrike" kern="1200" cap="none" spc="0" normalizeH="0" baseline="0" noProof="0" dirty="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3">
                  <a:txBody>
                    <a:bodyPr/>
                    <a:lstStyle/>
                    <a:p>
                      <a:pPr marL="0" marR="0" lvl="0" indent="0" algn="ctr" defTabSz="914400">
                        <a:lnSpc>
                          <a:spcPct val="100000"/>
                        </a:lnSpc>
                        <a:spcBef>
                          <a:spcPts val="0"/>
                        </a:spcBef>
                        <a:spcAft>
                          <a:spcPts val="0"/>
                        </a:spcAft>
                        <a:buClrTx/>
                        <a:buSzTx/>
                        <a:buFontTx/>
                        <a:buNone/>
                        <a:tabLst/>
                        <a:defRPr/>
                      </a:pPr>
                      <a:r>
                        <a:rPr lang="en-US" sz="700" b="0" i="0" u="none" strike="noStrike" noProof="0">
                          <a:solidFill>
                            <a:schemeClr val="tx1"/>
                          </a:solidFill>
                          <a:latin typeface="Century Gothic"/>
                        </a:rPr>
                        <a:t>Mild Caribbean Chicken with Golden Rice</a:t>
                      </a:r>
                      <a:endParaRPr lang="en-US" sz="700"/>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a:solidFill>
                            <a:schemeClr val="tx1"/>
                          </a:solidFill>
                          <a:latin typeface="Century Gothic"/>
                        </a:rPr>
                        <a:t>Caribbean Stew</a:t>
                      </a:r>
                      <a:r>
                        <a:rPr lang="en-US" sz="700" b="1" i="0" u="none" strike="noStrike" noProof="0">
                          <a:solidFill>
                            <a:schemeClr val="tx1"/>
                          </a:solidFill>
                          <a:latin typeface="Century Gothic"/>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0" i="0" u="none" strike="noStrike" noProof="0">
                          <a:solidFill>
                            <a:schemeClr val="tx1"/>
                          </a:solidFill>
                          <a:latin typeface="Century Gothic"/>
                        </a:rPr>
                        <a:t>with Golden Rice </a:t>
                      </a:r>
                      <a:r>
                        <a:rPr lang="en-US" sz="700" b="1" i="0" u="none" strike="noStrike" noProof="0">
                          <a:solidFill>
                            <a:schemeClr val="tx1"/>
                          </a:solidFill>
                          <a:latin typeface="Century Gothic"/>
                        </a:rPr>
                        <a:t>(VE)</a:t>
                      </a:r>
                      <a:endParaRPr lang="en-US" sz="700" b="1"/>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Fishfingers with Chips </a:t>
                      </a:r>
                      <a:r>
                        <a:rPr lang="en-GB" sz="700" b="0">
                          <a:solidFill>
                            <a:schemeClr val="tx1"/>
                          </a:solidFill>
                          <a:latin typeface="Century Gothic"/>
                        </a:rPr>
                        <a:t>and Tomato Sauce</a:t>
                      </a:r>
                      <a:endParaRPr kumimoji="0" lang="en-GB" sz="700" b="0" i="0" u="none" strike="noStrike" kern="1200" cap="none" spc="0" normalizeH="0" baseline="0" noProof="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130841">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a:rPr>
                        <a:t>Mexican Bean Roll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a:rPr>
                        <a:t>with New Potatoes </a:t>
                      </a:r>
                      <a:r>
                        <a:rPr lang="en-GB" sz="700" b="1">
                          <a:solidFill>
                            <a:schemeClr val="tx1"/>
                          </a:solidFill>
                          <a:latin typeface="Century Gothic"/>
                        </a:rPr>
                        <a:t>(VE)</a:t>
                      </a:r>
                    </a:p>
                    <a:p>
                      <a:pPr algn="ct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a:latin typeface="Century Gothic"/>
                        </a:rPr>
                        <a:t>Tomato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a:latin typeface="Century Gothic"/>
                        </a:rPr>
                        <a:t>Pasta</a:t>
                      </a:r>
                      <a:r>
                        <a:rPr lang="en-GB" sz="700" b="1">
                          <a:latin typeface="Century Gothic"/>
                        </a:rPr>
                        <a:t> (VE)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a:solidFill>
                            <a:schemeClr val="tx1"/>
                          </a:solidFill>
                          <a:latin typeface="Century Gothic"/>
                        </a:rPr>
                        <a:t>Vegan Sausage </a:t>
                      </a:r>
                    </a:p>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a:solidFill>
                            <a:schemeClr val="tx1"/>
                          </a:solidFill>
                          <a:latin typeface="Century Gothic"/>
                        </a:rPr>
                        <a:t>and Roast Potatoes</a:t>
                      </a:r>
                    </a:p>
                    <a:p>
                      <a:pPr marL="0" marR="0" lvl="0" indent="0" algn="ctr" rtl="0" eaLnBrk="1" fontAlgn="auto" latinLnBrk="0" hangingPunct="1">
                        <a:lnSpc>
                          <a:spcPct val="100000"/>
                        </a:lnSpc>
                        <a:spcBef>
                          <a:spcPts val="0"/>
                        </a:spcBef>
                        <a:spcAft>
                          <a:spcPts val="0"/>
                        </a:spcAft>
                        <a:buClrTx/>
                        <a:buSzTx/>
                        <a:buFontTx/>
                        <a:buNone/>
                      </a:pPr>
                      <a:r>
                        <a:rPr lang="en-US" sz="700" b="0" i="0" u="none" strike="noStrike" noProof="0">
                          <a:solidFill>
                            <a:schemeClr val="tx1"/>
                          </a:solidFill>
                          <a:latin typeface="Century Gothic"/>
                        </a:rPr>
                        <a:t> with Gravy </a:t>
                      </a:r>
                      <a:r>
                        <a:rPr lang="en-US" sz="700" b="1" i="0" u="none" strike="noStrike" noProof="0">
                          <a:solidFill>
                            <a:schemeClr val="tx1"/>
                          </a:solidFill>
                          <a:latin typeface="Century Gothic"/>
                        </a:rPr>
                        <a:t>(VE)</a:t>
                      </a:r>
                      <a:endParaRPr lang="en-US" sz="700" b="1"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Red Pepper Frittata with Chips </a:t>
                      </a:r>
                      <a:r>
                        <a:rPr lang="en-GB" sz="800" b="0">
                          <a:solidFill>
                            <a:schemeClr val="tx1"/>
                          </a:solidFill>
                          <a:latin typeface="Century Gothic"/>
                        </a:rPr>
                        <a:t>&amp; Tomato Sauce</a:t>
                      </a:r>
                      <a:endParaRPr kumimoji="0" lang="en-GB" sz="800" b="0" i="0" u="none" strike="noStrike" kern="1200" cap="none" spc="0" normalizeH="0" baseline="0" noProof="0">
                        <a:ln>
                          <a:noFill/>
                        </a:ln>
                        <a:solidFill>
                          <a:prstClr val="black"/>
                        </a:solidFill>
                        <a:effectLst/>
                        <a:uLnTx/>
                        <a:uFillTx/>
                        <a:latin typeface="Century Gothic"/>
                        <a:ea typeface="+mn-ea"/>
                        <a:cs typeface="+mn-cs"/>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326359">
                <a:tc vMerge="1">
                  <a:txBody>
                    <a:bodyPr/>
                    <a:lstStyle/>
                    <a:p>
                      <a:pPr algn="ctr"/>
                      <a:endParaRPr lang="en-GB" sz="800">
                        <a:latin typeface="Century Gothic"/>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latin typeface="Century Gothic"/>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rtl="0" eaLnBrk="1" fontAlgn="auto" latinLnBrk="0" hangingPunct="1">
                        <a:lnSpc>
                          <a:spcPct val="100000"/>
                        </a:lnSpc>
                        <a:spcBef>
                          <a:spcPts val="0"/>
                        </a:spcBef>
                        <a:spcAft>
                          <a:spcPts val="0"/>
                        </a:spcAft>
                        <a:buClrTx/>
                        <a:buSzTx/>
                        <a:buFontTx/>
                        <a:buNone/>
                      </a:pPr>
                      <a:endParaRPr lang="en-US" sz="800" b="0" i="0" u="none" strike="noStrike" noProof="0">
                        <a:solidFill>
                          <a:schemeClr val="tx1"/>
                        </a:solidFill>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Red Pepper Frittata</a:t>
                      </a:r>
                      <a:r>
                        <a:rPr kumimoji="0" lang="en-GB" sz="700" b="1" i="0" u="none" strike="noStrike" kern="1200" cap="none" spc="0" normalizeH="0" baseline="0" noProof="0">
                          <a:ln>
                            <a:noFill/>
                          </a:ln>
                          <a:solidFill>
                            <a:prstClr val="black"/>
                          </a:solidFill>
                          <a:effectLst/>
                          <a:uLnTx/>
                          <a:uFillTx/>
                          <a:latin typeface="Century Gothic"/>
                          <a:ea typeface="+mn-ea"/>
                          <a:cs typeface="+mn-cs"/>
                        </a:rPr>
                        <a:t> </a:t>
                      </a:r>
                      <a:r>
                        <a:rPr kumimoji="0" lang="en-GB" sz="700" b="0" i="0" u="none" strike="noStrike" kern="1200" cap="none" spc="0" normalizeH="0" baseline="0" noProof="0">
                          <a:ln>
                            <a:noFill/>
                          </a:ln>
                          <a:solidFill>
                            <a:prstClr val="black"/>
                          </a:solidFill>
                          <a:effectLst/>
                          <a:uLnTx/>
                          <a:uFillTx/>
                          <a:latin typeface="Century Gothic"/>
                          <a:ea typeface="+mn-ea"/>
                          <a:cs typeface="+mn-cs"/>
                        </a:rPr>
                        <a:t>with Chips </a:t>
                      </a:r>
                      <a:r>
                        <a:rPr lang="en-GB" sz="700" b="0">
                          <a:solidFill>
                            <a:schemeClr val="tx1"/>
                          </a:solidFill>
                          <a:latin typeface="Century Gothic"/>
                        </a:rPr>
                        <a:t>and Tomato Sauce </a:t>
                      </a:r>
                      <a:r>
                        <a:rPr lang="en-GB" sz="700" b="1">
                          <a:solidFill>
                            <a:schemeClr val="tx1"/>
                          </a:solidFill>
                          <a:latin typeface="Century Gothic"/>
                        </a:rPr>
                        <a:t>(V)</a:t>
                      </a:r>
                      <a:endParaRPr kumimoji="0" lang="en-GB" sz="700" b="1" i="0" u="none" strike="noStrike" kern="1200" cap="none" spc="0" normalizeH="0" baseline="0" noProof="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1273838725"/>
                  </a:ext>
                </a:extLst>
              </a:tr>
              <a:tr h="20157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r>
                        <a:rPr kumimoji="0" lang="en-GB" sz="700" b="1" i="0" u="none" strike="noStrike" kern="1200" cap="none" spc="0" normalizeH="0" baseline="0" noProof="0">
                          <a:ln>
                            <a:noFill/>
                          </a:ln>
                          <a:solidFill>
                            <a:prstClr val="black"/>
                          </a:solidFill>
                          <a:effectLst/>
                          <a:uLnTx/>
                          <a:uFillTx/>
                          <a:latin typeface="Century Gothic"/>
                          <a:ea typeface="+mn-ea"/>
                          <a:cs typeface="+mn-cs"/>
                        </a:rPr>
                        <a:t> (V/VE)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5276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a:latin typeface="Century Gothic"/>
                        </a:rPr>
                        <a:t>Oaty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a:latin typeface="Century Gothic"/>
                        </a:rPr>
                        <a:t> </a:t>
                      </a:r>
                      <a:r>
                        <a:rPr lang="en-GB" sz="700" b="0">
                          <a:latin typeface="Century Gothic"/>
                        </a:rPr>
                        <a:t>Cookie</a:t>
                      </a:r>
                      <a:r>
                        <a:rPr lang="en-GB" sz="700" b="1">
                          <a:latin typeface="Century Gothic"/>
                        </a:rPr>
                        <a:t> (VE)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a:latin typeface="Century Gothic"/>
                        </a:rPr>
                        <a:t>Pear Crumble</a:t>
                      </a:r>
                      <a:r>
                        <a:rPr lang="en-GB" sz="700" b="1">
                          <a:latin typeface="Century Gothic"/>
                        </a:rPr>
                        <a:t> </a:t>
                      </a:r>
                      <a:r>
                        <a:rPr lang="en-GB" sz="700">
                          <a:latin typeface="Century Gothic"/>
                        </a:rPr>
                        <a:t>with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a:latin typeface="Century Gothic"/>
                        </a:rPr>
                        <a:t>Custard </a:t>
                      </a:r>
                      <a:r>
                        <a:rPr lang="en-GB" sz="700" b="1">
                          <a:latin typeface="Century Gothic"/>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a:latin typeface="Century Gothic"/>
                        </a:rPr>
                        <a:t>Fruit Salad </a:t>
                      </a:r>
                      <a:r>
                        <a:rPr lang="en-GB" sz="700" b="1">
                          <a:latin typeface="Century Gothic"/>
                        </a:rPr>
                        <a:t>(VE)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a:latin typeface="Century Gothic"/>
                        </a:rPr>
                        <a:t>Jamaican Ginger </a:t>
                      </a:r>
                      <a:r>
                        <a:rPr lang="en-GB" sz="700" b="0">
                          <a:latin typeface="Century Gothic"/>
                        </a:rPr>
                        <a:t>Cake</a:t>
                      </a:r>
                      <a:r>
                        <a:rPr lang="en-GB" sz="700" b="1">
                          <a:latin typeface="Century Gothic"/>
                        </a:rPr>
                        <a:t> </a:t>
                      </a:r>
                      <a:r>
                        <a:rPr lang="en-GB" sz="700">
                          <a:latin typeface="Century Gothic"/>
                        </a:rPr>
                        <a:t>with Custard </a:t>
                      </a:r>
                      <a:r>
                        <a:rPr lang="en-GB" sz="700" b="1">
                          <a:latin typeface="Century Gothic"/>
                        </a:rPr>
                        <a:t>(V)</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dirty="0">
                          <a:latin typeface="Century Gothic"/>
                        </a:rPr>
                        <a:t>Iced Sponge </a:t>
                      </a:r>
                      <a:r>
                        <a:rPr lang="en-GB" sz="700" b="1" dirty="0">
                          <a:latin typeface="Century Gothic"/>
                        </a:rPr>
                        <a:t>(V)</a:t>
                      </a:r>
                    </a:p>
                    <a:p>
                      <a:pPr algn="ctr"/>
                      <a:endParaRPr lang="en-GB" sz="7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15" name="Freeform 44">
            <a:extLst>
              <a:ext uri="{FF2B5EF4-FFF2-40B4-BE49-F238E27FC236}">
                <a16:creationId xmlns:a16="http://schemas.microsoft.com/office/drawing/2014/main" id="{5B814A41-D498-2440-FFA0-30A03808FCE5}"/>
              </a:ext>
            </a:extLst>
          </p:cNvPr>
          <p:cNvSpPr/>
          <p:nvPr/>
        </p:nvSpPr>
        <p:spPr>
          <a:xfrm>
            <a:off x="6241842" y="3197811"/>
            <a:ext cx="194402" cy="148390"/>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6" name="Freeform 44">
            <a:extLst>
              <a:ext uri="{FF2B5EF4-FFF2-40B4-BE49-F238E27FC236}">
                <a16:creationId xmlns:a16="http://schemas.microsoft.com/office/drawing/2014/main" id="{693515BF-C761-0F16-9C53-3D87F44E0E06}"/>
              </a:ext>
            </a:extLst>
          </p:cNvPr>
          <p:cNvSpPr/>
          <p:nvPr/>
        </p:nvSpPr>
        <p:spPr>
          <a:xfrm>
            <a:off x="7826732" y="3882664"/>
            <a:ext cx="194402" cy="148390"/>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40" name="Freeform 23">
            <a:extLst>
              <a:ext uri="{FF2B5EF4-FFF2-40B4-BE49-F238E27FC236}">
                <a16:creationId xmlns:a16="http://schemas.microsoft.com/office/drawing/2014/main" id="{C8A6F354-684B-D5D0-E76D-08739A6E3021}"/>
              </a:ext>
            </a:extLst>
          </p:cNvPr>
          <p:cNvSpPr/>
          <p:nvPr/>
        </p:nvSpPr>
        <p:spPr>
          <a:xfrm flipH="1">
            <a:off x="2624858" y="5321611"/>
            <a:ext cx="134712" cy="26506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1" name="Freeform 23">
            <a:extLst>
              <a:ext uri="{FF2B5EF4-FFF2-40B4-BE49-F238E27FC236}">
                <a16:creationId xmlns:a16="http://schemas.microsoft.com/office/drawing/2014/main" id="{2C25ED05-D103-7E57-12AE-7F71A7BD6994}"/>
              </a:ext>
            </a:extLst>
          </p:cNvPr>
          <p:cNvSpPr/>
          <p:nvPr/>
        </p:nvSpPr>
        <p:spPr>
          <a:xfrm flipH="1">
            <a:off x="4412706" y="5397557"/>
            <a:ext cx="134712" cy="26506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3" name="TextBox 72">
            <a:extLst>
              <a:ext uri="{FF2B5EF4-FFF2-40B4-BE49-F238E27FC236}">
                <a16:creationId xmlns:a16="http://schemas.microsoft.com/office/drawing/2014/main" id="{A49197BE-D8EF-7FAE-D5F9-60A4FF1CE6A6}"/>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74" name="Freeform 44">
            <a:extLst>
              <a:ext uri="{FF2B5EF4-FFF2-40B4-BE49-F238E27FC236}">
                <a16:creationId xmlns:a16="http://schemas.microsoft.com/office/drawing/2014/main" id="{60AE2EE8-33D9-BA58-B5F6-82F7E2D49A1F}"/>
              </a:ext>
            </a:extLst>
          </p:cNvPr>
          <p:cNvSpPr/>
          <p:nvPr/>
        </p:nvSpPr>
        <p:spPr>
          <a:xfrm>
            <a:off x="6171320" y="1466045"/>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5" name="Freeform 23">
            <a:extLst>
              <a:ext uri="{FF2B5EF4-FFF2-40B4-BE49-F238E27FC236}">
                <a16:creationId xmlns:a16="http://schemas.microsoft.com/office/drawing/2014/main" id="{A78A4291-429F-758B-454A-3C2AE3F0360A}"/>
              </a:ext>
            </a:extLst>
          </p:cNvPr>
          <p:cNvSpPr/>
          <p:nvPr/>
        </p:nvSpPr>
        <p:spPr>
          <a:xfrm flipH="1">
            <a:off x="4313219" y="1370472"/>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6" name="Group 7">
            <a:extLst>
              <a:ext uri="{FF2B5EF4-FFF2-40B4-BE49-F238E27FC236}">
                <a16:creationId xmlns:a16="http://schemas.microsoft.com/office/drawing/2014/main" id="{57FE8E4D-A367-9A75-0815-D2A1D4255408}"/>
              </a:ext>
            </a:extLst>
          </p:cNvPr>
          <p:cNvGrpSpPr/>
          <p:nvPr/>
        </p:nvGrpSpPr>
        <p:grpSpPr>
          <a:xfrm>
            <a:off x="4228827" y="937071"/>
            <a:ext cx="208081" cy="224079"/>
            <a:chOff x="0" y="0"/>
            <a:chExt cx="3741232" cy="3821539"/>
          </a:xfrm>
        </p:grpSpPr>
        <p:sp>
          <p:nvSpPr>
            <p:cNvPr id="77" name="Freeform 8">
              <a:extLst>
                <a:ext uri="{FF2B5EF4-FFF2-40B4-BE49-F238E27FC236}">
                  <a16:creationId xmlns:a16="http://schemas.microsoft.com/office/drawing/2014/main" id="{9F540672-ADD9-D210-B150-C7C185F4AA8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85" name="Freeform 9">
              <a:extLst>
                <a:ext uri="{FF2B5EF4-FFF2-40B4-BE49-F238E27FC236}">
                  <a16:creationId xmlns:a16="http://schemas.microsoft.com/office/drawing/2014/main" id="{48E4B0AD-4301-CF27-F3D1-751D9B848A8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9AA19068-B5C9-C025-AD5E-B0BC486C374F}"/>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B8509603-4F8D-062D-078E-29865D5A89D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A49C4E1C-A1CB-6D33-FE89-8183571EF7B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111D8D0D-88A8-3DAC-16B1-8DCE0EE6A63E}"/>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0B3F49A6-6AE6-190D-AABB-8B92579A061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CF715B9D-68B7-4DE5-74B5-A8E3B58AC608}"/>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93" name="Freeform 44">
            <a:extLst>
              <a:ext uri="{FF2B5EF4-FFF2-40B4-BE49-F238E27FC236}">
                <a16:creationId xmlns:a16="http://schemas.microsoft.com/office/drawing/2014/main" id="{0A9EA904-196B-689E-FEB8-3EAC20FBEEA9}"/>
              </a:ext>
            </a:extLst>
          </p:cNvPr>
          <p:cNvSpPr/>
          <p:nvPr/>
        </p:nvSpPr>
        <p:spPr>
          <a:xfrm>
            <a:off x="3098083" y="1390129"/>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95" name="Group 7">
            <a:extLst>
              <a:ext uri="{FF2B5EF4-FFF2-40B4-BE49-F238E27FC236}">
                <a16:creationId xmlns:a16="http://schemas.microsoft.com/office/drawing/2014/main" id="{B95E88EE-74FC-B69C-71BD-A89F144955F9}"/>
              </a:ext>
            </a:extLst>
          </p:cNvPr>
          <p:cNvGrpSpPr/>
          <p:nvPr/>
        </p:nvGrpSpPr>
        <p:grpSpPr>
          <a:xfrm>
            <a:off x="4091236" y="2598268"/>
            <a:ext cx="208081" cy="224079"/>
            <a:chOff x="0" y="0"/>
            <a:chExt cx="3741232" cy="3821539"/>
          </a:xfrm>
        </p:grpSpPr>
        <p:sp>
          <p:nvSpPr>
            <p:cNvPr id="96" name="Freeform 8">
              <a:extLst>
                <a:ext uri="{FF2B5EF4-FFF2-40B4-BE49-F238E27FC236}">
                  <a16:creationId xmlns:a16="http://schemas.microsoft.com/office/drawing/2014/main" id="{18DA8D76-FB22-C56A-A91C-EF11C9C3005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97" name="Freeform 9">
              <a:extLst>
                <a:ext uri="{FF2B5EF4-FFF2-40B4-BE49-F238E27FC236}">
                  <a16:creationId xmlns:a16="http://schemas.microsoft.com/office/drawing/2014/main" id="{E63BC6DB-7CE0-14B4-FF53-D287A81BF5E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98" name="Group 10">
              <a:extLst>
                <a:ext uri="{FF2B5EF4-FFF2-40B4-BE49-F238E27FC236}">
                  <a16:creationId xmlns:a16="http://schemas.microsoft.com/office/drawing/2014/main" id="{3978F187-9D48-A5B5-8F2A-38CA67794106}"/>
                </a:ext>
              </a:extLst>
            </p:cNvPr>
            <p:cNvGrpSpPr/>
            <p:nvPr/>
          </p:nvGrpSpPr>
          <p:grpSpPr>
            <a:xfrm>
              <a:off x="0" y="1810741"/>
              <a:ext cx="852996" cy="852996"/>
              <a:chOff x="0" y="0"/>
              <a:chExt cx="812800" cy="812800"/>
            </a:xfrm>
          </p:grpSpPr>
          <p:sp>
            <p:nvSpPr>
              <p:cNvPr id="102" name="Freeform 11">
                <a:extLst>
                  <a:ext uri="{FF2B5EF4-FFF2-40B4-BE49-F238E27FC236}">
                    <a16:creationId xmlns:a16="http://schemas.microsoft.com/office/drawing/2014/main" id="{5062EE40-2A3B-0E63-5E28-7341F1D2D0F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3" name="TextBox 12">
                <a:extLst>
                  <a:ext uri="{FF2B5EF4-FFF2-40B4-BE49-F238E27FC236}">
                    <a16:creationId xmlns:a16="http://schemas.microsoft.com/office/drawing/2014/main" id="{63179E33-6035-09BE-064D-BFFF968E605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9" name="Group 13">
              <a:extLst>
                <a:ext uri="{FF2B5EF4-FFF2-40B4-BE49-F238E27FC236}">
                  <a16:creationId xmlns:a16="http://schemas.microsoft.com/office/drawing/2014/main" id="{A987EA35-D9A7-87AE-ED92-02B8F977CB94}"/>
                </a:ext>
              </a:extLst>
            </p:cNvPr>
            <p:cNvGrpSpPr/>
            <p:nvPr/>
          </p:nvGrpSpPr>
          <p:grpSpPr>
            <a:xfrm>
              <a:off x="2570638" y="270521"/>
              <a:ext cx="583309" cy="583309"/>
              <a:chOff x="0" y="0"/>
              <a:chExt cx="812800" cy="812800"/>
            </a:xfrm>
          </p:grpSpPr>
          <p:sp>
            <p:nvSpPr>
              <p:cNvPr id="100" name="Freeform 14">
                <a:extLst>
                  <a:ext uri="{FF2B5EF4-FFF2-40B4-BE49-F238E27FC236}">
                    <a16:creationId xmlns:a16="http://schemas.microsoft.com/office/drawing/2014/main" id="{5427FCD8-282A-20DD-5FEF-8048126F202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01" name="TextBox 15">
                <a:extLst>
                  <a:ext uri="{FF2B5EF4-FFF2-40B4-BE49-F238E27FC236}">
                    <a16:creationId xmlns:a16="http://schemas.microsoft.com/office/drawing/2014/main" id="{6157D8C6-FB47-C67B-2C55-10C5E5F758E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104" name="Freeform 44">
            <a:extLst>
              <a:ext uri="{FF2B5EF4-FFF2-40B4-BE49-F238E27FC236}">
                <a16:creationId xmlns:a16="http://schemas.microsoft.com/office/drawing/2014/main" id="{110F175E-B357-987B-AD57-EA8FF4A9CEEE}"/>
              </a:ext>
            </a:extLst>
          </p:cNvPr>
          <p:cNvSpPr/>
          <p:nvPr/>
        </p:nvSpPr>
        <p:spPr>
          <a:xfrm>
            <a:off x="4633852" y="1430060"/>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05" name="Freeform 44">
            <a:extLst>
              <a:ext uri="{FF2B5EF4-FFF2-40B4-BE49-F238E27FC236}">
                <a16:creationId xmlns:a16="http://schemas.microsoft.com/office/drawing/2014/main" id="{D55A5976-6503-08E5-1DAC-798789C73898}"/>
              </a:ext>
            </a:extLst>
          </p:cNvPr>
          <p:cNvSpPr/>
          <p:nvPr/>
        </p:nvSpPr>
        <p:spPr>
          <a:xfrm>
            <a:off x="4723133" y="2102752"/>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0" name="Freeform 44">
            <a:extLst>
              <a:ext uri="{FF2B5EF4-FFF2-40B4-BE49-F238E27FC236}">
                <a16:creationId xmlns:a16="http://schemas.microsoft.com/office/drawing/2014/main" id="{72A21EA0-AC6C-04AF-0F10-EF0588550C81}"/>
              </a:ext>
            </a:extLst>
          </p:cNvPr>
          <p:cNvSpPr/>
          <p:nvPr/>
        </p:nvSpPr>
        <p:spPr>
          <a:xfrm>
            <a:off x="6304095" y="2045921"/>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1" name="Freeform 23">
            <a:extLst>
              <a:ext uri="{FF2B5EF4-FFF2-40B4-BE49-F238E27FC236}">
                <a16:creationId xmlns:a16="http://schemas.microsoft.com/office/drawing/2014/main" id="{A7D248B5-4CBD-1349-EE78-D9C100EFD8B9}"/>
              </a:ext>
            </a:extLst>
          </p:cNvPr>
          <p:cNvSpPr/>
          <p:nvPr/>
        </p:nvSpPr>
        <p:spPr>
          <a:xfrm flipH="1">
            <a:off x="7336099" y="951424"/>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2" name="Freeform 23">
            <a:extLst>
              <a:ext uri="{FF2B5EF4-FFF2-40B4-BE49-F238E27FC236}">
                <a16:creationId xmlns:a16="http://schemas.microsoft.com/office/drawing/2014/main" id="{3234E252-1322-6753-3785-E518D6C04BC4}"/>
              </a:ext>
            </a:extLst>
          </p:cNvPr>
          <p:cNvSpPr/>
          <p:nvPr/>
        </p:nvSpPr>
        <p:spPr>
          <a:xfrm flipH="1">
            <a:off x="7397557" y="1449872"/>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3" name="Freeform 44">
            <a:extLst>
              <a:ext uri="{FF2B5EF4-FFF2-40B4-BE49-F238E27FC236}">
                <a16:creationId xmlns:a16="http://schemas.microsoft.com/office/drawing/2014/main" id="{ECFE525E-9C09-0EC6-2F5D-0A878711B3C6}"/>
              </a:ext>
            </a:extLst>
          </p:cNvPr>
          <p:cNvSpPr/>
          <p:nvPr/>
        </p:nvSpPr>
        <p:spPr>
          <a:xfrm>
            <a:off x="1640125" y="3075954"/>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4" name="Freeform 44">
            <a:extLst>
              <a:ext uri="{FF2B5EF4-FFF2-40B4-BE49-F238E27FC236}">
                <a16:creationId xmlns:a16="http://schemas.microsoft.com/office/drawing/2014/main" id="{454C0EC5-1047-4964-38C1-390CD3D08DF5}"/>
              </a:ext>
            </a:extLst>
          </p:cNvPr>
          <p:cNvSpPr/>
          <p:nvPr/>
        </p:nvSpPr>
        <p:spPr>
          <a:xfrm>
            <a:off x="1701957" y="3846414"/>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5" name="Freeform 23">
            <a:extLst>
              <a:ext uri="{FF2B5EF4-FFF2-40B4-BE49-F238E27FC236}">
                <a16:creationId xmlns:a16="http://schemas.microsoft.com/office/drawing/2014/main" id="{FCA18312-F4E0-775E-5670-DC33EAEF84F3}"/>
              </a:ext>
            </a:extLst>
          </p:cNvPr>
          <p:cNvSpPr/>
          <p:nvPr/>
        </p:nvSpPr>
        <p:spPr>
          <a:xfrm flipH="1">
            <a:off x="2595912" y="3069874"/>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16" name="Freeform 44">
            <a:extLst>
              <a:ext uri="{FF2B5EF4-FFF2-40B4-BE49-F238E27FC236}">
                <a16:creationId xmlns:a16="http://schemas.microsoft.com/office/drawing/2014/main" id="{4E768682-A79C-E5AF-2766-1262EE023C29}"/>
              </a:ext>
            </a:extLst>
          </p:cNvPr>
          <p:cNvSpPr/>
          <p:nvPr/>
        </p:nvSpPr>
        <p:spPr>
          <a:xfrm>
            <a:off x="3127090" y="3153839"/>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7" name="Freeform 44">
            <a:extLst>
              <a:ext uri="{FF2B5EF4-FFF2-40B4-BE49-F238E27FC236}">
                <a16:creationId xmlns:a16="http://schemas.microsoft.com/office/drawing/2014/main" id="{A9D7AA2E-0401-F2A6-6D4F-D9F7998F8A8E}"/>
              </a:ext>
            </a:extLst>
          </p:cNvPr>
          <p:cNvSpPr/>
          <p:nvPr/>
        </p:nvSpPr>
        <p:spPr>
          <a:xfrm>
            <a:off x="4607742" y="3047051"/>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8" name="Freeform 44">
            <a:extLst>
              <a:ext uri="{FF2B5EF4-FFF2-40B4-BE49-F238E27FC236}">
                <a16:creationId xmlns:a16="http://schemas.microsoft.com/office/drawing/2014/main" id="{B16BF74F-30CB-DC7D-693A-0A94B6BEC9E4}"/>
              </a:ext>
            </a:extLst>
          </p:cNvPr>
          <p:cNvSpPr/>
          <p:nvPr/>
        </p:nvSpPr>
        <p:spPr>
          <a:xfrm>
            <a:off x="4760777" y="3854945"/>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9" name="Freeform 23">
            <a:extLst>
              <a:ext uri="{FF2B5EF4-FFF2-40B4-BE49-F238E27FC236}">
                <a16:creationId xmlns:a16="http://schemas.microsoft.com/office/drawing/2014/main" id="{7CDA8C60-7AC4-E03B-950B-7EB8116A433D}"/>
              </a:ext>
            </a:extLst>
          </p:cNvPr>
          <p:cNvSpPr/>
          <p:nvPr/>
        </p:nvSpPr>
        <p:spPr>
          <a:xfrm flipH="1">
            <a:off x="7417928" y="2604597"/>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20" name="Freeform 23">
            <a:extLst>
              <a:ext uri="{FF2B5EF4-FFF2-40B4-BE49-F238E27FC236}">
                <a16:creationId xmlns:a16="http://schemas.microsoft.com/office/drawing/2014/main" id="{8A355F2A-1BCA-BB34-50AA-78041CAF8896}"/>
              </a:ext>
            </a:extLst>
          </p:cNvPr>
          <p:cNvSpPr/>
          <p:nvPr/>
        </p:nvSpPr>
        <p:spPr>
          <a:xfrm flipH="1">
            <a:off x="7315728" y="3131218"/>
            <a:ext cx="163658" cy="24543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121" name="Group 7">
            <a:extLst>
              <a:ext uri="{FF2B5EF4-FFF2-40B4-BE49-F238E27FC236}">
                <a16:creationId xmlns:a16="http://schemas.microsoft.com/office/drawing/2014/main" id="{078CE3A3-90B6-A183-DD42-CBBEDF2EBC75}"/>
              </a:ext>
            </a:extLst>
          </p:cNvPr>
          <p:cNvGrpSpPr/>
          <p:nvPr/>
        </p:nvGrpSpPr>
        <p:grpSpPr>
          <a:xfrm>
            <a:off x="4291007" y="4315670"/>
            <a:ext cx="208081" cy="224079"/>
            <a:chOff x="0" y="0"/>
            <a:chExt cx="3741232" cy="3821539"/>
          </a:xfrm>
        </p:grpSpPr>
        <p:sp>
          <p:nvSpPr>
            <p:cNvPr id="122" name="Freeform 8">
              <a:extLst>
                <a:ext uri="{FF2B5EF4-FFF2-40B4-BE49-F238E27FC236}">
                  <a16:creationId xmlns:a16="http://schemas.microsoft.com/office/drawing/2014/main" id="{26B43887-8C89-3A42-6023-3E45E73E63D3}"/>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23" name="Freeform 9">
              <a:extLst>
                <a:ext uri="{FF2B5EF4-FFF2-40B4-BE49-F238E27FC236}">
                  <a16:creationId xmlns:a16="http://schemas.microsoft.com/office/drawing/2014/main" id="{7931C4F7-4E9D-8718-8081-F9397123A314}"/>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124" name="Group 10">
              <a:extLst>
                <a:ext uri="{FF2B5EF4-FFF2-40B4-BE49-F238E27FC236}">
                  <a16:creationId xmlns:a16="http://schemas.microsoft.com/office/drawing/2014/main" id="{A0505FC0-9CE0-AA53-1FBE-FE1237F8A41A}"/>
                </a:ext>
              </a:extLst>
            </p:cNvPr>
            <p:cNvGrpSpPr/>
            <p:nvPr/>
          </p:nvGrpSpPr>
          <p:grpSpPr>
            <a:xfrm>
              <a:off x="0" y="1810741"/>
              <a:ext cx="852996" cy="852996"/>
              <a:chOff x="0" y="0"/>
              <a:chExt cx="812800" cy="812800"/>
            </a:xfrm>
          </p:grpSpPr>
          <p:sp>
            <p:nvSpPr>
              <p:cNvPr id="128" name="Freeform 11">
                <a:extLst>
                  <a:ext uri="{FF2B5EF4-FFF2-40B4-BE49-F238E27FC236}">
                    <a16:creationId xmlns:a16="http://schemas.microsoft.com/office/drawing/2014/main" id="{E962F075-9103-8309-BD2E-223E80F779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29" name="TextBox 12">
                <a:extLst>
                  <a:ext uri="{FF2B5EF4-FFF2-40B4-BE49-F238E27FC236}">
                    <a16:creationId xmlns:a16="http://schemas.microsoft.com/office/drawing/2014/main" id="{1E134D8A-CEA8-3EA7-28F6-5125F4ABB24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125" name="Group 13">
              <a:extLst>
                <a:ext uri="{FF2B5EF4-FFF2-40B4-BE49-F238E27FC236}">
                  <a16:creationId xmlns:a16="http://schemas.microsoft.com/office/drawing/2014/main" id="{79165CE4-A856-1356-271D-46BFD4CA7626}"/>
                </a:ext>
              </a:extLst>
            </p:cNvPr>
            <p:cNvGrpSpPr/>
            <p:nvPr/>
          </p:nvGrpSpPr>
          <p:grpSpPr>
            <a:xfrm>
              <a:off x="2570638" y="270521"/>
              <a:ext cx="583309" cy="583309"/>
              <a:chOff x="0" y="0"/>
              <a:chExt cx="812800" cy="812800"/>
            </a:xfrm>
          </p:grpSpPr>
          <p:sp>
            <p:nvSpPr>
              <p:cNvPr id="126" name="Freeform 14">
                <a:extLst>
                  <a:ext uri="{FF2B5EF4-FFF2-40B4-BE49-F238E27FC236}">
                    <a16:creationId xmlns:a16="http://schemas.microsoft.com/office/drawing/2014/main" id="{C86024DC-2123-4D3F-657F-C783706D8DF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27" name="TextBox 15">
                <a:extLst>
                  <a:ext uri="{FF2B5EF4-FFF2-40B4-BE49-F238E27FC236}">
                    <a16:creationId xmlns:a16="http://schemas.microsoft.com/office/drawing/2014/main" id="{80170048-AA9E-9B8E-01CD-1FA8915373F5}"/>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130" name="Freeform 44">
            <a:extLst>
              <a:ext uri="{FF2B5EF4-FFF2-40B4-BE49-F238E27FC236}">
                <a16:creationId xmlns:a16="http://schemas.microsoft.com/office/drawing/2014/main" id="{748742A7-C227-29AF-082C-315C63C2C9DE}"/>
              </a:ext>
            </a:extLst>
          </p:cNvPr>
          <p:cNvSpPr/>
          <p:nvPr/>
        </p:nvSpPr>
        <p:spPr>
          <a:xfrm>
            <a:off x="3295962" y="4860199"/>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1" name="Freeform 44">
            <a:extLst>
              <a:ext uri="{FF2B5EF4-FFF2-40B4-BE49-F238E27FC236}">
                <a16:creationId xmlns:a16="http://schemas.microsoft.com/office/drawing/2014/main" id="{437FEE4B-4E3B-DB7E-6A66-CA3805DA45CC}"/>
              </a:ext>
            </a:extLst>
          </p:cNvPr>
          <p:cNvSpPr/>
          <p:nvPr/>
        </p:nvSpPr>
        <p:spPr>
          <a:xfrm>
            <a:off x="4619092" y="4862442"/>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2" name="Freeform 44">
            <a:extLst>
              <a:ext uri="{FF2B5EF4-FFF2-40B4-BE49-F238E27FC236}">
                <a16:creationId xmlns:a16="http://schemas.microsoft.com/office/drawing/2014/main" id="{C03A9E3A-801A-FF97-B988-48457172CAE6}"/>
              </a:ext>
            </a:extLst>
          </p:cNvPr>
          <p:cNvSpPr/>
          <p:nvPr/>
        </p:nvSpPr>
        <p:spPr>
          <a:xfrm>
            <a:off x="4723132" y="5441908"/>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3" name="Freeform 44">
            <a:extLst>
              <a:ext uri="{FF2B5EF4-FFF2-40B4-BE49-F238E27FC236}">
                <a16:creationId xmlns:a16="http://schemas.microsoft.com/office/drawing/2014/main" id="{52933E0C-B3E9-54AA-A584-8F499D8B04A4}"/>
              </a:ext>
            </a:extLst>
          </p:cNvPr>
          <p:cNvSpPr/>
          <p:nvPr/>
        </p:nvSpPr>
        <p:spPr>
          <a:xfrm>
            <a:off x="1734253" y="5441907"/>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4" name="Freeform 44">
            <a:extLst>
              <a:ext uri="{FF2B5EF4-FFF2-40B4-BE49-F238E27FC236}">
                <a16:creationId xmlns:a16="http://schemas.microsoft.com/office/drawing/2014/main" id="{D080A6C0-D2BA-4A6B-F493-4FADED6454D5}"/>
              </a:ext>
            </a:extLst>
          </p:cNvPr>
          <p:cNvSpPr/>
          <p:nvPr/>
        </p:nvSpPr>
        <p:spPr>
          <a:xfrm>
            <a:off x="1526172" y="4776805"/>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5" name="Freeform 44">
            <a:extLst>
              <a:ext uri="{FF2B5EF4-FFF2-40B4-BE49-F238E27FC236}">
                <a16:creationId xmlns:a16="http://schemas.microsoft.com/office/drawing/2014/main" id="{1D498E33-FE08-C9E4-1CA5-9F099F1EE381}"/>
              </a:ext>
            </a:extLst>
          </p:cNvPr>
          <p:cNvSpPr/>
          <p:nvPr/>
        </p:nvSpPr>
        <p:spPr>
          <a:xfrm>
            <a:off x="6162049" y="4783981"/>
            <a:ext cx="208081" cy="156921"/>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2" name="TextBox 1">
            <a:extLst>
              <a:ext uri="{FF2B5EF4-FFF2-40B4-BE49-F238E27FC236}">
                <a16:creationId xmlns:a16="http://schemas.microsoft.com/office/drawing/2014/main" id="{BC017E12-89E0-42E4-8321-78DAFB4F2590}"/>
              </a:ext>
            </a:extLst>
          </p:cNvPr>
          <p:cNvSpPr txBox="1"/>
          <p:nvPr/>
        </p:nvSpPr>
        <p:spPr>
          <a:xfrm>
            <a:off x="176212" y="1508519"/>
            <a:ext cx="652377" cy="507831"/>
          </a:xfrm>
          <a:prstGeom prst="rect">
            <a:avLst/>
          </a:prstGeom>
          <a:noFill/>
        </p:spPr>
        <p:txBody>
          <a:bodyPr wrap="square" rtlCol="0">
            <a:spAutoFit/>
          </a:bodyPr>
          <a:lstStyle/>
          <a:p>
            <a:r>
              <a:rPr lang="en-GB" sz="900" b="1" dirty="0"/>
              <a:t>2/11/26</a:t>
            </a:r>
          </a:p>
          <a:p>
            <a:r>
              <a:rPr lang="en-GB" sz="900" b="1" dirty="0"/>
              <a:t>23/11/26</a:t>
            </a:r>
          </a:p>
          <a:p>
            <a:r>
              <a:rPr lang="en-GB" sz="900" b="1" dirty="0"/>
              <a:t>14/12/26</a:t>
            </a:r>
          </a:p>
        </p:txBody>
      </p:sp>
      <p:sp>
        <p:nvSpPr>
          <p:cNvPr id="3" name="TextBox 2">
            <a:extLst>
              <a:ext uri="{FF2B5EF4-FFF2-40B4-BE49-F238E27FC236}">
                <a16:creationId xmlns:a16="http://schemas.microsoft.com/office/drawing/2014/main" id="{025D2043-6B62-4FB7-8FAF-11E3BEB83101}"/>
              </a:ext>
            </a:extLst>
          </p:cNvPr>
          <p:cNvSpPr txBox="1"/>
          <p:nvPr/>
        </p:nvSpPr>
        <p:spPr>
          <a:xfrm>
            <a:off x="176212" y="3131218"/>
            <a:ext cx="668177" cy="369332"/>
          </a:xfrm>
          <a:prstGeom prst="rect">
            <a:avLst/>
          </a:prstGeom>
          <a:noFill/>
        </p:spPr>
        <p:txBody>
          <a:bodyPr wrap="square" rtlCol="0">
            <a:spAutoFit/>
          </a:bodyPr>
          <a:lstStyle/>
          <a:p>
            <a:r>
              <a:rPr lang="en-GB" sz="900" b="1" dirty="0"/>
              <a:t>9/11/26</a:t>
            </a:r>
          </a:p>
          <a:p>
            <a:r>
              <a:rPr lang="en-GB" sz="900" b="1" dirty="0"/>
              <a:t>30/11/26</a:t>
            </a:r>
          </a:p>
        </p:txBody>
      </p:sp>
      <p:sp>
        <p:nvSpPr>
          <p:cNvPr id="4" name="TextBox 3">
            <a:extLst>
              <a:ext uri="{FF2B5EF4-FFF2-40B4-BE49-F238E27FC236}">
                <a16:creationId xmlns:a16="http://schemas.microsoft.com/office/drawing/2014/main" id="{CFA6AE51-A421-4796-AA6D-6CEE232C7B9D}"/>
              </a:ext>
            </a:extLst>
          </p:cNvPr>
          <p:cNvSpPr txBox="1"/>
          <p:nvPr/>
        </p:nvSpPr>
        <p:spPr>
          <a:xfrm>
            <a:off x="191296" y="4855265"/>
            <a:ext cx="653093" cy="369332"/>
          </a:xfrm>
          <a:prstGeom prst="rect">
            <a:avLst/>
          </a:prstGeom>
          <a:noFill/>
        </p:spPr>
        <p:txBody>
          <a:bodyPr wrap="square" rtlCol="0">
            <a:spAutoFit/>
          </a:bodyPr>
          <a:lstStyle/>
          <a:p>
            <a:r>
              <a:rPr lang="en-GB" sz="900" b="1" dirty="0"/>
              <a:t>16/11/26</a:t>
            </a:r>
          </a:p>
          <a:p>
            <a:r>
              <a:rPr lang="en-GB" sz="900" b="1" dirty="0"/>
              <a:t>7/12/26</a:t>
            </a:r>
          </a:p>
        </p:txBody>
      </p:sp>
    </p:spTree>
    <p:extLst>
      <p:ext uri="{BB962C8B-B14F-4D97-AF65-F5344CB8AC3E}">
        <p14:creationId xmlns:p14="http://schemas.microsoft.com/office/powerpoint/2010/main" val="1010099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45C485-8E6B-C2C2-3099-C562F3D04AD2}"/>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540A2C59-C57D-17C0-2339-5771E7E9A34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D11E53F2-7E65-60FD-A016-48E062CBB56A}"/>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5A163E84-9E51-877C-886B-BFA0E740FE4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6E861D5-8519-B217-F21D-D1452D65436D}"/>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2E7595C7-E972-6053-4255-05DD7E00ECDC}"/>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AE24BE20-203D-CBE5-7440-5143B4659A3D}"/>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26" name="Freeform 23">
            <a:extLst>
              <a:ext uri="{FF2B5EF4-FFF2-40B4-BE49-F238E27FC236}">
                <a16:creationId xmlns:a16="http://schemas.microsoft.com/office/drawing/2014/main" id="{2AD5C3DD-AAA4-6988-22A4-B684EF43A062}"/>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B760A15-0F77-5D56-D325-86A4757FF1E3}"/>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63FBEFD5-6FA0-537C-DC63-7E06B5803CA0}"/>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84EBAA76-3C8B-4CE0-DCAC-8DC6D975B3F3}"/>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4D2270EE-A20E-BC4D-58E8-D91B84D154D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8488C202-DF65-48FF-F9C7-6CF8C96462C7}"/>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05425E22-15ED-D881-3B76-FC31882361B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4DC1E65B-C142-16C3-53D6-5C34401873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4F975451-6D84-893D-9D64-06114565FFF0}"/>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55DC92A4-2EEC-EFAC-D705-FDC371836A4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EC2245AD-785A-146B-0F6D-85AD289E63A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BE3F8F01-F30C-A814-0F4D-32B4B2799602}"/>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2F066DBD-2233-C07C-3411-8D7F8BAE1AE3}"/>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851F34E5-730E-54BC-7108-205266DA7A7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ABE2A2F-9FAD-D19E-121A-645300DBB42B}"/>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AUTUMN WINTER MENU 2026 / 2027</a:t>
            </a:r>
          </a:p>
        </p:txBody>
      </p:sp>
      <p:sp>
        <p:nvSpPr>
          <p:cNvPr id="17" name="TextBox 16">
            <a:extLst>
              <a:ext uri="{FF2B5EF4-FFF2-40B4-BE49-F238E27FC236}">
                <a16:creationId xmlns:a16="http://schemas.microsoft.com/office/drawing/2014/main" id="{7B00E981-03D1-66BF-0825-FA4313793EA0}"/>
              </a:ext>
            </a:extLst>
          </p:cNvPr>
          <p:cNvSpPr txBox="1"/>
          <p:nvPr/>
        </p:nvSpPr>
        <p:spPr>
          <a:xfrm>
            <a:off x="9187858" y="4684942"/>
            <a:ext cx="596696" cy="954107"/>
          </a:xfrm>
          <a:prstGeom prst="rect">
            <a:avLst/>
          </a:prstGeom>
          <a:noFill/>
        </p:spPr>
        <p:txBody>
          <a:bodyPr wrap="square" rtlCol="0">
            <a:spAutoFit/>
          </a:bodyPr>
          <a:lstStyle/>
          <a:p>
            <a:pPr algn="ctr"/>
            <a:r>
              <a:rPr lang="en-GB" sz="800" b="1">
                <a:latin typeface="Century Gothic" panose="020B0502020202020204" pitchFamily="34" charset="0"/>
              </a:rPr>
              <a:t>(VE)</a:t>
            </a:r>
          </a:p>
          <a:p>
            <a:pPr algn="ctr"/>
            <a:r>
              <a:rPr lang="en-GB" sz="800">
                <a:latin typeface="Century Gothic" panose="020B0502020202020204" pitchFamily="34" charset="0"/>
              </a:rPr>
              <a:t>Vegan</a:t>
            </a:r>
          </a:p>
          <a:p>
            <a:pPr algn="ctr"/>
            <a:endParaRPr lang="en-GB" sz="800">
              <a:latin typeface="Century Gothic" panose="020B0502020202020204" pitchFamily="34" charset="0"/>
            </a:endParaRPr>
          </a:p>
          <a:p>
            <a:pPr algn="ctr"/>
            <a:endParaRPr lang="en-GB" sz="800">
              <a:latin typeface="Century Gothic" panose="020B0502020202020204" pitchFamily="34" charset="0"/>
            </a:endParaRPr>
          </a:p>
          <a:p>
            <a:pPr algn="ctr"/>
            <a:endParaRPr lang="en-GB" sz="800">
              <a:latin typeface="Century Gothic" panose="020B0502020202020204" pitchFamily="34" charset="0"/>
            </a:endParaRPr>
          </a:p>
          <a:p>
            <a:pPr algn="ctr"/>
            <a:r>
              <a:rPr lang="en-GB" sz="800" b="1">
                <a:latin typeface="Century Gothic" panose="020B0502020202020204" pitchFamily="34" charset="0"/>
              </a:rPr>
              <a:t>(V)</a:t>
            </a:r>
          </a:p>
          <a:p>
            <a:pPr algn="ctr"/>
            <a:r>
              <a:rPr lang="en-GB" sz="800">
                <a:latin typeface="Century Gothic" panose="020B0502020202020204" pitchFamily="34" charset="0"/>
              </a:rPr>
              <a:t>Veggie</a:t>
            </a:r>
          </a:p>
        </p:txBody>
      </p:sp>
      <p:graphicFrame>
        <p:nvGraphicFramePr>
          <p:cNvPr id="2" name="Table 1">
            <a:extLst>
              <a:ext uri="{FF2B5EF4-FFF2-40B4-BE49-F238E27FC236}">
                <a16:creationId xmlns:a16="http://schemas.microsoft.com/office/drawing/2014/main" id="{EE19007B-75E3-D3F8-12F5-381329B789D6}"/>
              </a:ext>
            </a:extLst>
          </p:cNvPr>
          <p:cNvGraphicFramePr>
            <a:graphicFrameLocks noGrp="1"/>
          </p:cNvGraphicFramePr>
          <p:nvPr>
            <p:extLst>
              <p:ext uri="{D42A27DB-BD31-4B8C-83A1-F6EECF244321}">
                <p14:modId xmlns:p14="http://schemas.microsoft.com/office/powerpoint/2010/main" val="2023305338"/>
              </p:ext>
            </p:extLst>
          </p:nvPr>
        </p:nvGraphicFramePr>
        <p:xfrm>
          <a:off x="1470433" y="824011"/>
          <a:ext cx="7771205" cy="1627570"/>
        </p:xfrm>
        <a:graphic>
          <a:graphicData uri="http://schemas.openxmlformats.org/drawingml/2006/table">
            <a:tbl>
              <a:tblPr firstRow="1" bandRow="1">
                <a:tableStyleId>{5C22544A-7EE6-4342-B048-85BDC9FD1C3A}</a:tableStyleId>
              </a:tblPr>
              <a:tblGrid>
                <a:gridCol w="1554241">
                  <a:extLst>
                    <a:ext uri="{9D8B030D-6E8A-4147-A177-3AD203B41FA5}">
                      <a16:colId xmlns:a16="http://schemas.microsoft.com/office/drawing/2014/main" val="426743384"/>
                    </a:ext>
                  </a:extLst>
                </a:gridCol>
                <a:gridCol w="1554241">
                  <a:extLst>
                    <a:ext uri="{9D8B030D-6E8A-4147-A177-3AD203B41FA5}">
                      <a16:colId xmlns:a16="http://schemas.microsoft.com/office/drawing/2014/main" val="1888228126"/>
                    </a:ext>
                  </a:extLst>
                </a:gridCol>
                <a:gridCol w="1554241">
                  <a:extLst>
                    <a:ext uri="{9D8B030D-6E8A-4147-A177-3AD203B41FA5}">
                      <a16:colId xmlns:a16="http://schemas.microsoft.com/office/drawing/2014/main" val="3470962500"/>
                    </a:ext>
                  </a:extLst>
                </a:gridCol>
                <a:gridCol w="1554241">
                  <a:extLst>
                    <a:ext uri="{9D8B030D-6E8A-4147-A177-3AD203B41FA5}">
                      <a16:colId xmlns:a16="http://schemas.microsoft.com/office/drawing/2014/main" val="3633866263"/>
                    </a:ext>
                  </a:extLst>
                </a:gridCol>
                <a:gridCol w="1554241">
                  <a:extLst>
                    <a:ext uri="{9D8B030D-6E8A-4147-A177-3AD203B41FA5}">
                      <a16:colId xmlns:a16="http://schemas.microsoft.com/office/drawing/2014/main" val="4088356186"/>
                    </a:ext>
                  </a:extLst>
                </a:gridCol>
              </a:tblGrid>
              <a:tr h="45564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solidFill>
                            <a:schemeClr val="tx1"/>
                          </a:solidFill>
                          <a:latin typeface="Century Gothic"/>
                        </a:rPr>
                        <a:t>BB3 </a:t>
                      </a:r>
                      <a:r>
                        <a:rPr lang="en-GB" sz="700" b="0">
                          <a:solidFill>
                            <a:schemeClr val="tx1"/>
                          </a:solidFill>
                          <a:latin typeface="Century Gothic"/>
                        </a:rPr>
                        <a:t>Beetroot and Lentil Burger in a </a:t>
                      </a:r>
                      <a:r>
                        <a:rPr lang="en-GB" sz="700" b="1">
                          <a:solidFill>
                            <a:schemeClr val="tx1"/>
                          </a:solidFill>
                          <a:latin typeface="Century Gothic"/>
                        </a:rPr>
                        <a:t>SD17 </a:t>
                      </a:r>
                      <a:r>
                        <a:rPr lang="en-GB" sz="700" b="0">
                          <a:solidFill>
                            <a:schemeClr val="tx1"/>
                          </a:solidFill>
                          <a:latin typeface="Century Gothic"/>
                        </a:rPr>
                        <a:t>Bun with </a:t>
                      </a:r>
                      <a:r>
                        <a:rPr lang="en-GB" sz="700" b="1">
                          <a:solidFill>
                            <a:schemeClr val="tx1"/>
                          </a:solidFill>
                          <a:latin typeface="Century Gothic"/>
                        </a:rPr>
                        <a:t>SD6 </a:t>
                      </a:r>
                      <a:r>
                        <a:rPr lang="en-GB" sz="700" b="0">
                          <a:solidFill>
                            <a:schemeClr val="tx1"/>
                          </a:solidFill>
                          <a:latin typeface="Century Gothic"/>
                        </a:rPr>
                        <a:t>Potato Wedges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a:solidFill>
                            <a:schemeClr val="tx1"/>
                          </a:solidFill>
                          <a:latin typeface="Century Gothic"/>
                        </a:rPr>
                        <a:t>B52 </a:t>
                      </a:r>
                      <a:r>
                        <a:rPr lang="en-GB" sz="700" b="0">
                          <a:solidFill>
                            <a:schemeClr val="tx1"/>
                          </a:solidFill>
                          <a:latin typeface="Century Gothic"/>
                        </a:rPr>
                        <a:t>Beef Lasagne with </a:t>
                      </a:r>
                      <a:r>
                        <a:rPr lang="en-GB" sz="700" b="1">
                          <a:solidFill>
                            <a:schemeClr val="tx1"/>
                          </a:solidFill>
                          <a:latin typeface="Century Gothic"/>
                        </a:rPr>
                        <a:t>SD50</a:t>
                      </a:r>
                      <a:r>
                        <a:rPr lang="en-GB" sz="700" b="0">
                          <a:solidFill>
                            <a:schemeClr val="tx1"/>
                          </a:solidFill>
                          <a:latin typeface="Century Gothic"/>
                        </a:rPr>
                        <a:t>  Garlic 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solidFill>
                            <a:schemeClr val="tx1"/>
                          </a:solidFill>
                          <a:latin typeface="Century Gothic"/>
                        </a:rPr>
                        <a:t>C4 C5 </a:t>
                      </a:r>
                      <a:r>
                        <a:rPr lang="en-GB" sz="700" b="0">
                          <a:solidFill>
                            <a:schemeClr val="tx1"/>
                          </a:solidFill>
                          <a:latin typeface="Century Gothic"/>
                        </a:rPr>
                        <a:t>Roast Chicken, </a:t>
                      </a:r>
                      <a:r>
                        <a:rPr lang="en-GB" sz="700" b="1">
                          <a:solidFill>
                            <a:schemeClr val="tx1"/>
                          </a:solidFill>
                          <a:latin typeface="Century Gothic"/>
                        </a:rPr>
                        <a:t>SD40 </a:t>
                      </a:r>
                      <a:r>
                        <a:rPr lang="en-GB" sz="700" b="0">
                          <a:solidFill>
                            <a:schemeClr val="tx1"/>
                          </a:solidFill>
                          <a:latin typeface="Century Gothic"/>
                        </a:rPr>
                        <a:t>Stuffing, </a:t>
                      </a:r>
                      <a:r>
                        <a:rPr lang="en-GB" sz="700" b="1">
                          <a:solidFill>
                            <a:schemeClr val="tx1"/>
                          </a:solidFill>
                          <a:latin typeface="Century Gothic"/>
                        </a:rPr>
                        <a:t>SD82 </a:t>
                      </a:r>
                      <a:r>
                        <a:rPr lang="en-GB" sz="700" b="0">
                          <a:solidFill>
                            <a:schemeClr val="tx1"/>
                          </a:solidFill>
                          <a:latin typeface="Century Gothic"/>
                        </a:rPr>
                        <a:t> Roast Potatoes and </a:t>
                      </a:r>
                      <a:r>
                        <a:rPr lang="en-GB" sz="700" b="1">
                          <a:solidFill>
                            <a:schemeClr val="tx1"/>
                          </a:solidFill>
                          <a:latin typeface="Century Gothic"/>
                        </a:rPr>
                        <a:t>SD118 </a:t>
                      </a:r>
                      <a:r>
                        <a:rPr lang="en-GB" sz="700" b="0">
                          <a:solidFill>
                            <a:schemeClr val="tx1"/>
                          </a:solidFill>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700" b="1" i="0" u="none" strike="noStrike" noProof="0">
                          <a:solidFill>
                            <a:schemeClr val="tx1"/>
                          </a:solidFill>
                          <a:latin typeface="Century Gothic"/>
                        </a:rPr>
                        <a:t>C35 </a:t>
                      </a:r>
                      <a:r>
                        <a:rPr lang="en-US" sz="700" b="0" i="0" u="none" strike="noStrike" noProof="0">
                          <a:solidFill>
                            <a:schemeClr val="tx1"/>
                          </a:solidFill>
                          <a:latin typeface="Century Gothic"/>
                        </a:rPr>
                        <a:t>Chicken Tikka Masala with </a:t>
                      </a:r>
                      <a:r>
                        <a:rPr lang="en-US" sz="700" b="1" i="0" u="none" strike="noStrike" noProof="0">
                          <a:solidFill>
                            <a:schemeClr val="tx1"/>
                          </a:solidFill>
                          <a:latin typeface="Century Gothic"/>
                        </a:rPr>
                        <a:t>SD84</a:t>
                      </a:r>
                      <a:r>
                        <a:rPr lang="en-US" sz="700" b="0" i="0" u="none" strike="noStrike" noProof="0">
                          <a:solidFill>
                            <a:schemeClr val="tx1"/>
                          </a:solidFill>
                          <a:latin typeface="Century Gothic"/>
                        </a:rPr>
                        <a:t> Rice</a:t>
                      </a:r>
                      <a:endParaRPr lang="en-US" sz="700" b="1" i="0" u="none" strike="noStrike" noProof="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solidFill>
                            <a:schemeClr val="tx1"/>
                          </a:solidFill>
                          <a:latin typeface="Century Gothic"/>
                        </a:rPr>
                        <a:t>F6 </a:t>
                      </a:r>
                      <a:r>
                        <a:rPr lang="en-GB" sz="700" b="0">
                          <a:solidFill>
                            <a:schemeClr val="tx1"/>
                          </a:solidFill>
                          <a:latin typeface="Century Gothic"/>
                        </a:rPr>
                        <a:t>Fishfingers or </a:t>
                      </a:r>
                      <a:r>
                        <a:rPr lang="en-GB" sz="700" b="1">
                          <a:solidFill>
                            <a:schemeClr val="tx1"/>
                          </a:solidFill>
                          <a:latin typeface="Century Gothic"/>
                        </a:rPr>
                        <a:t>F1 </a:t>
                      </a:r>
                      <a:r>
                        <a:rPr lang="en-GB" sz="700" b="0">
                          <a:solidFill>
                            <a:schemeClr val="tx1"/>
                          </a:solidFill>
                          <a:latin typeface="Century Gothic"/>
                        </a:rPr>
                        <a:t>Salmon Fishfingers with </a:t>
                      </a:r>
                      <a:r>
                        <a:rPr lang="en-GB" sz="700" b="1">
                          <a:solidFill>
                            <a:schemeClr val="tx1"/>
                          </a:solidFill>
                          <a:latin typeface="Century Gothic"/>
                        </a:rPr>
                        <a:t>SD5 </a:t>
                      </a:r>
                      <a:r>
                        <a:rPr lang="en-GB" sz="700" b="0">
                          <a:solidFill>
                            <a:schemeClr val="tx1"/>
                          </a:solidFill>
                          <a:latin typeface="Century Gothic"/>
                        </a:rPr>
                        <a:t>Chips and </a:t>
                      </a:r>
                      <a:r>
                        <a:rPr lang="en-GB" sz="700" b="1">
                          <a:solidFill>
                            <a:schemeClr val="tx1"/>
                          </a:solidFill>
                          <a:latin typeface="Century Gothic"/>
                        </a:rPr>
                        <a:t>SD14 </a:t>
                      </a:r>
                      <a:r>
                        <a:rPr lang="en-GB" sz="700" b="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55645">
                <a:tc>
                  <a:txBody>
                    <a:bodyPr/>
                    <a:lstStyle/>
                    <a:p>
                      <a:pPr marL="0" marR="0" lvl="0" indent="0" algn="ctr">
                        <a:lnSpc>
                          <a:spcPct val="100000"/>
                        </a:lnSpc>
                        <a:spcBef>
                          <a:spcPts val="0"/>
                        </a:spcBef>
                        <a:spcAft>
                          <a:spcPts val="0"/>
                        </a:spcAft>
                        <a:buNone/>
                      </a:pPr>
                      <a:r>
                        <a:rPr lang="en-GB" sz="700" b="1" i="0" u="none" strike="noStrike" noProof="0">
                          <a:solidFill>
                            <a:schemeClr val="tx1"/>
                          </a:solidFill>
                          <a:latin typeface="Century Gothic"/>
                        </a:rPr>
                        <a:t>V242 </a:t>
                      </a:r>
                      <a:r>
                        <a:rPr lang="en-GB" sz="700" b="0" i="0" u="none" strike="noStrike" noProof="0">
                          <a:solidFill>
                            <a:schemeClr val="tx1"/>
                          </a:solidFill>
                          <a:latin typeface="Century Gothic"/>
                        </a:rPr>
                        <a:t>Soya Mince Lasagne</a:t>
                      </a:r>
                    </a:p>
                    <a:p>
                      <a:pPr algn="ct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solidFill>
                            <a:schemeClr val="tx1"/>
                          </a:solidFill>
                          <a:latin typeface="Century Gothic"/>
                        </a:rPr>
                        <a:t>V348 V225 </a:t>
                      </a:r>
                      <a:r>
                        <a:rPr lang="en-GB" sz="700" b="0">
                          <a:solidFill>
                            <a:schemeClr val="tx1"/>
                          </a:solidFill>
                          <a:latin typeface="Century Gothic"/>
                        </a:rPr>
                        <a:t>Plant Balls in Tomato Sauce with </a:t>
                      </a:r>
                      <a:r>
                        <a:rPr lang="en-GB" sz="700" b="1">
                          <a:solidFill>
                            <a:schemeClr val="tx1"/>
                          </a:solidFill>
                          <a:latin typeface="Century Gothic"/>
                        </a:rPr>
                        <a:t>SD84</a:t>
                      </a:r>
                      <a:r>
                        <a:rPr lang="en-GB" sz="700" b="0">
                          <a:solidFill>
                            <a:schemeClr val="tx1"/>
                          </a:solidFill>
                          <a:latin typeface="Century Gothic"/>
                        </a:rPr>
                        <a:t> Rice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V232 </a:t>
                      </a:r>
                      <a:r>
                        <a:rPr lang="en-GB" sz="700">
                          <a:latin typeface="Century Gothic"/>
                        </a:rPr>
                        <a:t>Vegetarian Wellington with </a:t>
                      </a:r>
                      <a:r>
                        <a:rPr lang="en-GB" sz="700" b="1">
                          <a:latin typeface="Century Gothic"/>
                        </a:rPr>
                        <a:t>SD82 </a:t>
                      </a:r>
                      <a:r>
                        <a:rPr lang="en-GB" sz="700">
                          <a:latin typeface="Century Gothic"/>
                        </a:rPr>
                        <a:t>Roast Potatoes and </a:t>
                      </a:r>
                      <a:r>
                        <a:rPr lang="en-GB" sz="700" b="1">
                          <a:latin typeface="Century Gothic"/>
                        </a:rPr>
                        <a:t>SD118 </a:t>
                      </a:r>
                      <a:r>
                        <a:rPr lang="en-GB" sz="700">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a:solidFill>
                            <a:schemeClr val="tx1"/>
                          </a:solidFill>
                          <a:latin typeface="Century Gothic"/>
                        </a:rPr>
                        <a:t>V347 </a:t>
                      </a:r>
                      <a:r>
                        <a:rPr lang="en-GB" sz="700" b="0">
                          <a:solidFill>
                            <a:schemeClr val="tx1"/>
                          </a:solidFill>
                          <a:latin typeface="Century Gothic"/>
                        </a:rPr>
                        <a:t>Quorn and Lentil Tikka Masala with </a:t>
                      </a:r>
                      <a:r>
                        <a:rPr lang="en-GB" sz="700" b="1">
                          <a:solidFill>
                            <a:schemeClr val="tx1"/>
                          </a:solidFill>
                          <a:latin typeface="Century Gothic"/>
                        </a:rPr>
                        <a:t>SD84</a:t>
                      </a:r>
                      <a:r>
                        <a:rPr lang="en-GB" sz="700" b="0">
                          <a:solidFill>
                            <a:schemeClr val="tx1"/>
                          </a:solidFill>
                          <a:latin typeface="Century Gothic"/>
                        </a:rPr>
                        <a:t>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700" b="1">
                          <a:latin typeface="Century Gothic"/>
                        </a:rPr>
                        <a:t>V191 </a:t>
                      </a:r>
                      <a:r>
                        <a:rPr lang="en-GB" sz="700" b="0">
                          <a:latin typeface="Century Gothic"/>
                        </a:rPr>
                        <a:t>Cheese and Bean Pasty with </a:t>
                      </a:r>
                      <a:r>
                        <a:rPr lang="en-GB" sz="700" b="1">
                          <a:latin typeface="Century Gothic"/>
                        </a:rPr>
                        <a:t>SD5 </a:t>
                      </a:r>
                      <a:r>
                        <a:rPr lang="en-GB" sz="700" b="0">
                          <a:latin typeface="Century Gothic"/>
                        </a:rPr>
                        <a:t>Chips and </a:t>
                      </a:r>
                      <a:r>
                        <a:rPr lang="en-GB" sz="700" b="1">
                          <a:latin typeface="Century Gothic"/>
                        </a:rPr>
                        <a:t>SD14 </a:t>
                      </a:r>
                      <a:r>
                        <a:rPr lang="en-GB" sz="700" b="0">
                          <a:latin typeface="Century Gothic"/>
                        </a:rPr>
                        <a:t>Tomato Sauce</a:t>
                      </a:r>
                      <a:endParaRPr lang="en-GB" sz="700" b="0" i="0" u="none" strike="noStrike" noProof="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1815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5564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latin typeface="Century Gothic"/>
                        </a:rPr>
                        <a:t>D272 </a:t>
                      </a:r>
                      <a:r>
                        <a:rPr lang="en-GB" sz="700">
                          <a:latin typeface="Century Gothic"/>
                        </a:rPr>
                        <a:t>Cheese and Crackers</a:t>
                      </a:r>
                    </a:p>
                    <a:p>
                      <a:pPr algn="ct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a:latin typeface="Century Gothic"/>
                        </a:rPr>
                        <a:t>D189 </a:t>
                      </a:r>
                      <a:r>
                        <a:rPr lang="en-GB" sz="700" b="0">
                          <a:latin typeface="Century Gothic"/>
                        </a:rPr>
                        <a:t>Apple Cake with </a:t>
                      </a:r>
                      <a:r>
                        <a:rPr lang="en-GB" sz="700" b="1">
                          <a:latin typeface="Century Gothic"/>
                        </a:rPr>
                        <a:t>D2</a:t>
                      </a:r>
                      <a:r>
                        <a:rPr lang="en-GB" sz="700" b="0">
                          <a:latin typeface="Century Gothic"/>
                        </a:rPr>
                        <a:t> Custard</a:t>
                      </a:r>
                      <a:endParaRPr lang="en-US"/>
                    </a:p>
                    <a:p>
                      <a:pPr algn="ct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D224 </a:t>
                      </a:r>
                      <a:r>
                        <a:rPr lang="en-GB" sz="700">
                          <a:latin typeface="Century Gothic"/>
                        </a:rPr>
                        <a:t>Fruit Medley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latin typeface="Century Gothic"/>
                        </a:rPr>
                        <a:t>D235 </a:t>
                      </a:r>
                      <a:r>
                        <a:rPr lang="en-GB" sz="700">
                          <a:latin typeface="Century Gothic"/>
                        </a:rPr>
                        <a:t>Jelly with Mandarins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a:latin typeface="Century Gothic"/>
                        </a:rPr>
                        <a:t>D197 </a:t>
                      </a:r>
                      <a:r>
                        <a:rPr lang="en-GB" sz="700">
                          <a:latin typeface="Century Gothic"/>
                        </a:rPr>
                        <a:t>Syrup Sponge with </a:t>
                      </a:r>
                      <a:r>
                        <a:rPr lang="en-GB" sz="700" b="1">
                          <a:latin typeface="Century Gothic"/>
                        </a:rPr>
                        <a:t>D2 </a:t>
                      </a:r>
                      <a:r>
                        <a:rPr lang="en-GB" sz="70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3" name="Table 2">
            <a:extLst>
              <a:ext uri="{FF2B5EF4-FFF2-40B4-BE49-F238E27FC236}">
                <a16:creationId xmlns:a16="http://schemas.microsoft.com/office/drawing/2014/main" id="{84D99DDF-A696-92F9-8EA3-1913DE013883}"/>
              </a:ext>
            </a:extLst>
          </p:cNvPr>
          <p:cNvGraphicFramePr>
            <a:graphicFrameLocks noGrp="1"/>
          </p:cNvGraphicFramePr>
          <p:nvPr>
            <p:extLst>
              <p:ext uri="{D42A27DB-BD31-4B8C-83A1-F6EECF244321}">
                <p14:modId xmlns:p14="http://schemas.microsoft.com/office/powerpoint/2010/main" val="1054502968"/>
              </p:ext>
            </p:extLst>
          </p:nvPr>
        </p:nvGraphicFramePr>
        <p:xfrm>
          <a:off x="1470433" y="2439342"/>
          <a:ext cx="7716795" cy="1708942"/>
        </p:xfrm>
        <a:graphic>
          <a:graphicData uri="http://schemas.openxmlformats.org/drawingml/2006/table">
            <a:tbl>
              <a:tblPr firstRow="1" bandRow="1">
                <a:tableStyleId>{5C22544A-7EE6-4342-B048-85BDC9FD1C3A}</a:tableStyleId>
              </a:tblPr>
              <a:tblGrid>
                <a:gridCol w="1543359">
                  <a:extLst>
                    <a:ext uri="{9D8B030D-6E8A-4147-A177-3AD203B41FA5}">
                      <a16:colId xmlns:a16="http://schemas.microsoft.com/office/drawing/2014/main" val="426743384"/>
                    </a:ext>
                  </a:extLst>
                </a:gridCol>
                <a:gridCol w="1543359">
                  <a:extLst>
                    <a:ext uri="{9D8B030D-6E8A-4147-A177-3AD203B41FA5}">
                      <a16:colId xmlns:a16="http://schemas.microsoft.com/office/drawing/2014/main" val="1888228126"/>
                    </a:ext>
                  </a:extLst>
                </a:gridCol>
                <a:gridCol w="1560185">
                  <a:extLst>
                    <a:ext uri="{9D8B030D-6E8A-4147-A177-3AD203B41FA5}">
                      <a16:colId xmlns:a16="http://schemas.microsoft.com/office/drawing/2014/main" val="3470962500"/>
                    </a:ext>
                  </a:extLst>
                </a:gridCol>
                <a:gridCol w="1526533">
                  <a:extLst>
                    <a:ext uri="{9D8B030D-6E8A-4147-A177-3AD203B41FA5}">
                      <a16:colId xmlns:a16="http://schemas.microsoft.com/office/drawing/2014/main" val="3633866263"/>
                    </a:ext>
                  </a:extLst>
                </a:gridCol>
                <a:gridCol w="1543359">
                  <a:extLst>
                    <a:ext uri="{9D8B030D-6E8A-4147-A177-3AD203B41FA5}">
                      <a16:colId xmlns:a16="http://schemas.microsoft.com/office/drawing/2014/main" val="4088356186"/>
                    </a:ext>
                  </a:extLst>
                </a:gridCol>
              </a:tblGrid>
              <a:tr h="489803">
                <a:tc>
                  <a:txBody>
                    <a:bodyPr/>
                    <a:lstStyle/>
                    <a:p>
                      <a:pPr algn="ctr"/>
                      <a:r>
                        <a:rPr lang="en-GB" sz="700" b="1">
                          <a:solidFill>
                            <a:schemeClr val="tx1"/>
                          </a:solidFill>
                          <a:latin typeface="Century Gothic"/>
                        </a:rPr>
                        <a:t>V346 </a:t>
                      </a:r>
                      <a:r>
                        <a:rPr lang="en-GB" sz="700" b="0">
                          <a:solidFill>
                            <a:schemeClr val="tx1"/>
                          </a:solidFill>
                          <a:latin typeface="Century Gothic"/>
                        </a:rPr>
                        <a:t>Classic Cheese and Tomato Pizza with </a:t>
                      </a:r>
                      <a:r>
                        <a:rPr lang="en-GB" sz="700" b="1">
                          <a:solidFill>
                            <a:schemeClr val="tx1"/>
                          </a:solidFill>
                          <a:latin typeface="Century Gothic"/>
                        </a:rPr>
                        <a:t>SD6 </a:t>
                      </a:r>
                      <a:r>
                        <a:rPr lang="en-GB" sz="700" b="0">
                          <a:solidFill>
                            <a:schemeClr val="tx1"/>
                          </a:solidFill>
                          <a:latin typeface="Century Gothic"/>
                        </a:rPr>
                        <a:t>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solidFill>
                            <a:schemeClr val="tx1"/>
                          </a:solidFill>
                          <a:latin typeface="Century Gothic"/>
                        </a:rPr>
                        <a:t>SD8 </a:t>
                      </a:r>
                      <a:r>
                        <a:rPr lang="en-GB" sz="700" b="0">
                          <a:solidFill>
                            <a:schemeClr val="tx1"/>
                          </a:solidFill>
                          <a:latin typeface="Century Gothic"/>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solidFill>
                            <a:schemeClr val="tx1"/>
                          </a:solidFill>
                          <a:latin typeface="Century Gothic"/>
                        </a:rPr>
                        <a:t>B48 </a:t>
                      </a:r>
                      <a:r>
                        <a:rPr lang="en-GB" sz="700" b="0">
                          <a:solidFill>
                            <a:schemeClr val="tx1"/>
                          </a:solidFill>
                          <a:latin typeface="Century Gothic"/>
                        </a:rPr>
                        <a:t>Bolognaise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rtl="0" eaLnBrk="1" fontAlgn="auto" latinLnBrk="0" hangingPunct="1">
                        <a:lnSpc>
                          <a:spcPct val="100000"/>
                        </a:lnSpc>
                        <a:spcBef>
                          <a:spcPts val="0"/>
                        </a:spcBef>
                        <a:spcAft>
                          <a:spcPts val="0"/>
                        </a:spcAft>
                        <a:buClrTx/>
                        <a:buSzTx/>
                        <a:buFontTx/>
                        <a:buNone/>
                      </a:pPr>
                      <a:endParaRPr lang="en-GB" sz="700" b="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r>
                        <a:rPr lang="en-GB" sz="700" b="1">
                          <a:solidFill>
                            <a:schemeClr val="tx1"/>
                          </a:solidFill>
                          <a:latin typeface="Century Gothic"/>
                        </a:rPr>
                        <a:t>C135</a:t>
                      </a:r>
                      <a:r>
                        <a:rPr lang="en-GB" sz="700" b="0">
                          <a:solidFill>
                            <a:schemeClr val="tx1"/>
                          </a:solidFill>
                          <a:latin typeface="Century Gothic"/>
                        </a:rPr>
                        <a:t> BBQ Chicken with </a:t>
                      </a:r>
                      <a:r>
                        <a:rPr lang="en-GB" sz="700" b="1">
                          <a:solidFill>
                            <a:schemeClr val="tx1"/>
                          </a:solidFill>
                          <a:latin typeface="Century Gothic"/>
                        </a:rPr>
                        <a:t>QB16</a:t>
                      </a:r>
                      <a:r>
                        <a:rPr lang="en-GB" sz="700" b="0">
                          <a:solidFill>
                            <a:schemeClr val="tx1"/>
                          </a:solidFill>
                          <a:latin typeface="Century Gothic"/>
                        </a:rPr>
                        <a:t> Seasoned Potatoes</a:t>
                      </a:r>
                      <a:r>
                        <a:rPr lang="en-GB" sz="700" b="0" baseline="0">
                          <a:solidFill>
                            <a:schemeClr val="tx1"/>
                          </a:solidFill>
                          <a:latin typeface="Century Gothic"/>
                        </a:rPr>
                        <a:t> and </a:t>
                      </a:r>
                      <a:r>
                        <a:rPr lang="en-GB" sz="700" b="1" baseline="0">
                          <a:solidFill>
                            <a:schemeClr val="tx1"/>
                          </a:solidFill>
                          <a:latin typeface="Century Gothic"/>
                        </a:rPr>
                        <a:t>QB3</a:t>
                      </a:r>
                      <a:r>
                        <a:rPr lang="en-GB" sz="700" b="0" baseline="0">
                          <a:solidFill>
                            <a:schemeClr val="tx1"/>
                          </a:solidFill>
                          <a:latin typeface="Century Gothic"/>
                        </a:rPr>
                        <a:t> Sweetcorn Salsa</a:t>
                      </a:r>
                      <a:endParaRPr lang="en-GB" sz="700" b="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endParaRPr lang="en-GB" sz="700" b="0">
                        <a:solidFill>
                          <a:schemeClr val="tx1"/>
                        </a:solidFill>
                        <a:latin typeface="Century Gothic"/>
                      </a:endParaRPr>
                    </a:p>
                    <a:p>
                      <a:pPr marL="0" marR="0" lvl="0" indent="0" algn="ctr" rtl="0" eaLnBrk="1" fontAlgn="auto" latinLnBrk="0" hangingPunct="1">
                        <a:lnSpc>
                          <a:spcPct val="100000"/>
                        </a:lnSpc>
                        <a:spcBef>
                          <a:spcPts val="0"/>
                        </a:spcBef>
                        <a:spcAft>
                          <a:spcPts val="0"/>
                        </a:spcAft>
                        <a:buClrTx/>
                        <a:buSzTx/>
                        <a:buFontTx/>
                        <a:buNone/>
                      </a:pPr>
                      <a:r>
                        <a:rPr lang="en-GB" sz="700" b="0">
                          <a:solidFill>
                            <a:schemeClr val="tx1"/>
                          </a:solidFill>
                          <a:latin typeface="Century Gothic"/>
                        </a:rPr>
                        <a:t> </a:t>
                      </a:r>
                      <a:r>
                        <a:rPr lang="en-GB" sz="700" b="1">
                          <a:solidFill>
                            <a:schemeClr val="tx1"/>
                          </a:solidFill>
                          <a:latin typeface="Century Gothic"/>
                        </a:rPr>
                        <a:t>QB19</a:t>
                      </a:r>
                      <a:r>
                        <a:rPr lang="en-GB" sz="700" b="0">
                          <a:solidFill>
                            <a:schemeClr val="tx1"/>
                          </a:solidFill>
                          <a:latin typeface="Century Gothic"/>
                        </a:rPr>
                        <a:t> Lemon and Herb Quorn with </a:t>
                      </a:r>
                      <a:r>
                        <a:rPr lang="en-GB" sz="700" b="1">
                          <a:solidFill>
                            <a:schemeClr val="tx1"/>
                          </a:solidFill>
                          <a:latin typeface="Century Gothic"/>
                        </a:rPr>
                        <a:t>QB16</a:t>
                      </a:r>
                      <a:r>
                        <a:rPr lang="en-GB" sz="700" b="0">
                          <a:solidFill>
                            <a:schemeClr val="tx1"/>
                          </a:solidFill>
                          <a:latin typeface="Century Gothic"/>
                        </a:rPr>
                        <a:t> Seasoned Potatoes</a:t>
                      </a:r>
                      <a:r>
                        <a:rPr lang="en-GB" sz="700" b="0" baseline="0">
                          <a:solidFill>
                            <a:schemeClr val="tx1"/>
                          </a:solidFill>
                          <a:latin typeface="Century Gothic"/>
                        </a:rPr>
                        <a:t> and </a:t>
                      </a:r>
                      <a:r>
                        <a:rPr lang="en-GB" sz="700" b="1" baseline="0">
                          <a:solidFill>
                            <a:schemeClr val="tx1"/>
                          </a:solidFill>
                          <a:latin typeface="Century Gothic"/>
                        </a:rPr>
                        <a:t>QB3</a:t>
                      </a:r>
                      <a:r>
                        <a:rPr lang="en-GB" sz="700" b="0" baseline="0">
                          <a:solidFill>
                            <a:schemeClr val="tx1"/>
                          </a:solidFill>
                          <a:latin typeface="Century Gothic"/>
                        </a:rPr>
                        <a:t> Sweetcorn Salsa</a:t>
                      </a:r>
                      <a:endParaRPr lang="en-GB" sz="700" b="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a:solidFill>
                            <a:schemeClr val="tx1"/>
                          </a:solidFill>
                          <a:latin typeface="Century Gothic"/>
                        </a:rPr>
                        <a:t>C103 </a:t>
                      </a:r>
                      <a:r>
                        <a:rPr lang="en-US" sz="700" b="0" i="0" u="none" strike="noStrike" noProof="0">
                          <a:solidFill>
                            <a:schemeClr val="tx1"/>
                          </a:solidFill>
                          <a:latin typeface="Century Gothic"/>
                        </a:rPr>
                        <a:t>Chicken Meatballs in Tomato Sauce with </a:t>
                      </a:r>
                      <a:r>
                        <a:rPr lang="en-US" sz="700" b="1" i="0" u="none" strike="noStrike" noProof="0">
                          <a:solidFill>
                            <a:schemeClr val="tx1"/>
                          </a:solidFill>
                          <a:latin typeface="Century Gothic"/>
                        </a:rPr>
                        <a:t>SD84 </a:t>
                      </a:r>
                      <a:r>
                        <a:rPr lang="en-US" sz="700" b="0" i="0" u="none" strike="noStrike" noProof="0">
                          <a:solidFill>
                            <a:schemeClr val="tx1"/>
                          </a:solidFill>
                          <a:latin typeface="Century Gothic"/>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a:ln>
                            <a:noFill/>
                          </a:ln>
                          <a:solidFill>
                            <a:prstClr val="black"/>
                          </a:solidFill>
                          <a:effectLst/>
                          <a:uLnTx/>
                          <a:uFillTx/>
                          <a:latin typeface="Century Gothic"/>
                          <a:ea typeface="+mn-ea"/>
                          <a:cs typeface="+mn-cs"/>
                        </a:rPr>
                        <a:t>F7 </a:t>
                      </a:r>
                      <a:r>
                        <a:rPr kumimoji="0" lang="en-GB" sz="700" b="0" i="0" u="none" strike="noStrike" kern="1200" cap="none" spc="0" normalizeH="0" baseline="0" noProof="0">
                          <a:ln>
                            <a:noFill/>
                          </a:ln>
                          <a:solidFill>
                            <a:prstClr val="black"/>
                          </a:solidFill>
                          <a:effectLst/>
                          <a:uLnTx/>
                          <a:uFillTx/>
                          <a:latin typeface="Century Gothic"/>
                          <a:ea typeface="+mn-ea"/>
                          <a:cs typeface="+mn-cs"/>
                        </a:rPr>
                        <a:t>Breaded Fish or </a:t>
                      </a:r>
                      <a:r>
                        <a:rPr kumimoji="0" lang="en-GB" sz="700" b="1" i="0" u="none" strike="noStrike" kern="1200" cap="none" spc="0" normalizeH="0" baseline="0" noProof="0">
                          <a:ln>
                            <a:noFill/>
                          </a:ln>
                          <a:solidFill>
                            <a:prstClr val="black"/>
                          </a:solidFill>
                          <a:effectLst/>
                          <a:uLnTx/>
                          <a:uFillTx/>
                          <a:latin typeface="Century Gothic"/>
                          <a:ea typeface="+mn-ea"/>
                          <a:cs typeface="+mn-cs"/>
                        </a:rPr>
                        <a:t>F6 </a:t>
                      </a:r>
                      <a:r>
                        <a:rPr kumimoji="0" lang="en-GB" sz="700" b="0" i="0" u="none" strike="noStrike" kern="1200" cap="none" spc="0" normalizeH="0" baseline="0" noProof="0">
                          <a:ln>
                            <a:noFill/>
                          </a:ln>
                          <a:solidFill>
                            <a:prstClr val="black"/>
                          </a:solidFill>
                          <a:effectLst/>
                          <a:uLnTx/>
                          <a:uFillTx/>
                          <a:latin typeface="Century Gothic"/>
                          <a:ea typeface="+mn-ea"/>
                          <a:cs typeface="+mn-cs"/>
                        </a:rPr>
                        <a:t>Fishfingers with </a:t>
                      </a:r>
                      <a:r>
                        <a:rPr kumimoji="0" lang="en-GB" sz="700" b="1" i="0" u="none" strike="noStrike" kern="1200" cap="none" spc="0" normalizeH="0" baseline="0" noProof="0">
                          <a:ln>
                            <a:noFill/>
                          </a:ln>
                          <a:solidFill>
                            <a:prstClr val="black"/>
                          </a:solidFill>
                          <a:effectLst/>
                          <a:uLnTx/>
                          <a:uFillTx/>
                          <a:latin typeface="Century Gothic"/>
                          <a:ea typeface="+mn-ea"/>
                          <a:cs typeface="+mn-cs"/>
                        </a:rPr>
                        <a:t>SD5 </a:t>
                      </a:r>
                      <a:r>
                        <a:rPr kumimoji="0" lang="en-GB" sz="700" b="0" i="0" u="none" strike="noStrike" kern="1200" cap="none" spc="0" normalizeH="0" baseline="0" noProof="0">
                          <a:ln>
                            <a:noFill/>
                          </a:ln>
                          <a:solidFill>
                            <a:prstClr val="black"/>
                          </a:solidFill>
                          <a:effectLst/>
                          <a:uLnTx/>
                          <a:uFillTx/>
                          <a:latin typeface="Century Gothic"/>
                          <a:ea typeface="+mn-ea"/>
                          <a:cs typeface="+mn-cs"/>
                        </a:rPr>
                        <a:t>Chips and </a:t>
                      </a:r>
                      <a:r>
                        <a:rPr kumimoji="0" lang="en-GB" sz="700" b="1" i="0" u="none" strike="noStrike" kern="1200" cap="none" spc="0" normalizeH="0" baseline="0" noProof="0">
                          <a:ln>
                            <a:noFill/>
                          </a:ln>
                          <a:solidFill>
                            <a:prstClr val="black"/>
                          </a:solidFill>
                          <a:effectLst/>
                          <a:uLnTx/>
                          <a:uFillTx/>
                          <a:latin typeface="Century Gothic"/>
                          <a:ea typeface="+mn-ea"/>
                          <a:cs typeface="+mn-cs"/>
                        </a:rPr>
                        <a:t>SD14 </a:t>
                      </a:r>
                      <a:r>
                        <a:rPr kumimoji="0" lang="en-GB" sz="700" b="0" i="0" u="none" strike="noStrike" kern="1200" cap="none" spc="0" normalizeH="0" baseline="0" noProof="0">
                          <a:ln>
                            <a:noFill/>
                          </a:ln>
                          <a:solidFill>
                            <a:prstClr val="black"/>
                          </a:solidFill>
                          <a:effectLst/>
                          <a:uLnTx/>
                          <a:uFillTx/>
                          <a:latin typeface="Century Gothic"/>
                          <a:ea typeface="+mn-ea"/>
                          <a:cs typeface="+mn-cs"/>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8980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solidFill>
                            <a:schemeClr val="tx1"/>
                          </a:solidFill>
                          <a:latin typeface="Century Gothic"/>
                        </a:rPr>
                        <a:t>V239 </a:t>
                      </a:r>
                      <a:r>
                        <a:rPr lang="en-GB" sz="700" b="0">
                          <a:solidFill>
                            <a:schemeClr val="tx1"/>
                          </a:solidFill>
                          <a:latin typeface="Century Gothic"/>
                        </a:rPr>
                        <a:t>Five Bean Chilli with </a:t>
                      </a:r>
                      <a:r>
                        <a:rPr lang="en-GB" sz="700" b="1">
                          <a:solidFill>
                            <a:schemeClr val="tx1"/>
                          </a:solidFill>
                          <a:latin typeface="Century Gothic"/>
                        </a:rPr>
                        <a:t>SD84 </a:t>
                      </a:r>
                      <a:r>
                        <a:rPr lang="en-GB" sz="700" b="0">
                          <a:solidFill>
                            <a:schemeClr val="tx1"/>
                          </a:solidFill>
                          <a:latin typeface="Century Gothic"/>
                        </a:rPr>
                        <a:t>Rice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a:solidFill>
                            <a:schemeClr val="tx1"/>
                          </a:solidFill>
                          <a:latin typeface="Century Gothic"/>
                        </a:rPr>
                        <a:t>V233 </a:t>
                      </a:r>
                      <a:r>
                        <a:rPr lang="en-US" sz="700" b="0" i="0" u="none" strike="noStrike" noProof="0">
                          <a:solidFill>
                            <a:schemeClr val="tx1"/>
                          </a:solidFill>
                          <a:latin typeface="Century Gothic"/>
                        </a:rPr>
                        <a:t>Vegan </a:t>
                      </a:r>
                      <a:r>
                        <a:rPr lang="en-US" sz="700" b="1" i="0" u="none" strike="noStrike" noProof="0">
                          <a:solidFill>
                            <a:schemeClr val="tx1"/>
                          </a:solidFill>
                          <a:latin typeface="Century Gothic"/>
                        </a:rPr>
                        <a:t>SD8 </a:t>
                      </a:r>
                      <a:r>
                        <a:rPr lang="en-US" sz="700" b="0" i="0" u="none" strike="noStrike" noProof="0">
                          <a:solidFill>
                            <a:schemeClr val="tx1"/>
                          </a:solidFill>
                          <a:latin typeface="Century Gothic"/>
                        </a:rPr>
                        <a:t>Spaghetti Bolognaise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800" b="1" i="0" u="none" strike="noStrike" noProof="0">
                        <a:solidFill>
                          <a:srgbClr val="00B050"/>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i="0" u="none" strike="noStrike" noProof="0">
                          <a:solidFill>
                            <a:schemeClr val="tx1"/>
                          </a:solidFill>
                          <a:latin typeface="Century Gothic"/>
                        </a:rPr>
                        <a:t>V303 </a:t>
                      </a:r>
                      <a:r>
                        <a:rPr lang="en-GB" sz="700" b="0" i="0" u="none" strike="noStrike" noProof="0">
                          <a:solidFill>
                            <a:schemeClr val="tx1"/>
                          </a:solidFill>
                          <a:latin typeface="Century Gothic"/>
                        </a:rPr>
                        <a:t>Creamy Chickpea and Coconut Curry with </a:t>
                      </a:r>
                      <a:r>
                        <a:rPr lang="en-GB" sz="700" b="1" i="0" u="none" strike="noStrike" noProof="0">
                          <a:solidFill>
                            <a:schemeClr val="tx1"/>
                          </a:solidFill>
                          <a:latin typeface="Century Gothic"/>
                        </a:rPr>
                        <a:t>SD84</a:t>
                      </a:r>
                      <a:r>
                        <a:rPr lang="en-GB" sz="700" b="0" i="0" u="none" strike="noStrike" noProof="0">
                          <a:solidFill>
                            <a:schemeClr val="tx1"/>
                          </a:solidFill>
                          <a:latin typeface="Century Gothic"/>
                        </a:rPr>
                        <a:t>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i="0" u="none" strike="noStrike" noProof="0">
                          <a:solidFill>
                            <a:schemeClr val="tx1"/>
                          </a:solidFill>
                          <a:latin typeface="Century Gothic"/>
                        </a:rPr>
                        <a:t>V27 </a:t>
                      </a:r>
                      <a:r>
                        <a:rPr lang="en-GB" sz="700" b="0" i="0" u="none" strike="noStrike" noProof="0">
                          <a:solidFill>
                            <a:schemeClr val="tx1"/>
                          </a:solidFill>
                          <a:latin typeface="Century Gothic"/>
                        </a:rPr>
                        <a:t>Cheese Whirl with </a:t>
                      </a:r>
                      <a:r>
                        <a:rPr lang="en-GB" sz="700" b="1" i="0" u="none" strike="noStrike" noProof="0">
                          <a:solidFill>
                            <a:schemeClr val="tx1"/>
                          </a:solidFill>
                          <a:latin typeface="Century Gothic"/>
                        </a:rPr>
                        <a:t>SD5 </a:t>
                      </a:r>
                      <a:r>
                        <a:rPr lang="en-GB" sz="700" b="0" i="0" u="none" strike="noStrike" noProof="0">
                          <a:solidFill>
                            <a:schemeClr val="tx1"/>
                          </a:solidFill>
                          <a:latin typeface="Century Gothic"/>
                        </a:rPr>
                        <a:t>Chips and </a:t>
                      </a:r>
                      <a:r>
                        <a:rPr lang="en-GB" sz="700" b="1" i="0" u="none" strike="noStrike" noProof="0">
                          <a:solidFill>
                            <a:schemeClr val="tx1"/>
                          </a:solidFill>
                          <a:latin typeface="Century Gothic"/>
                        </a:rPr>
                        <a:t>SD14</a:t>
                      </a:r>
                      <a:r>
                        <a:rPr lang="en-GB" sz="700" b="0" i="0" u="none" strike="noStrike" noProof="0">
                          <a:solidFill>
                            <a:schemeClr val="tx1"/>
                          </a:solidFill>
                          <a:latin typeface="Century Gothic"/>
                        </a:rPr>
                        <a:t> Tomato Sauce </a:t>
                      </a: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3953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89803">
                <a:tc>
                  <a:txBody>
                    <a:bodyPr/>
                    <a:lstStyle/>
                    <a:p>
                      <a:pPr algn="ctr"/>
                      <a:r>
                        <a:rPr lang="en-GB" sz="700" b="1">
                          <a:latin typeface="Century Gothic"/>
                        </a:rPr>
                        <a:t>D267 </a:t>
                      </a:r>
                      <a:r>
                        <a:rPr lang="en-GB" sz="700">
                          <a:latin typeface="Century Gothic"/>
                        </a:rPr>
                        <a:t>Gingerbread Cookie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a:latin typeface="Century Gothic"/>
                        </a:rPr>
                        <a:t>D169 </a:t>
                      </a:r>
                      <a:r>
                        <a:rPr lang="en-GB" sz="700">
                          <a:latin typeface="Century Gothic"/>
                        </a:rPr>
                        <a:t>Chocolate and Beetroot Brownie with </a:t>
                      </a:r>
                      <a:r>
                        <a:rPr lang="en-GB" sz="700" b="1">
                          <a:latin typeface="Century Gothic"/>
                        </a:rPr>
                        <a:t>D3</a:t>
                      </a:r>
                      <a:r>
                        <a:rPr lang="en-GB" sz="700">
                          <a:latin typeface="Century Gothic"/>
                        </a:rPr>
                        <a:t> Chocolate Sauce </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D223 </a:t>
                      </a:r>
                      <a:r>
                        <a:rPr lang="en-GB" sz="700">
                          <a:latin typeface="Century Gothic"/>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D243 </a:t>
                      </a:r>
                      <a:r>
                        <a:rPr lang="en-GB" sz="700">
                          <a:latin typeface="Century Gothic"/>
                        </a:rPr>
                        <a:t>Sticky Toffee Apple Crumble with </a:t>
                      </a:r>
                      <a:r>
                        <a:rPr lang="en-GB" sz="700" b="1">
                          <a:latin typeface="Century Gothic"/>
                        </a:rPr>
                        <a:t>D2 </a:t>
                      </a:r>
                      <a:r>
                        <a:rPr lang="en-GB" sz="70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D57 </a:t>
                      </a:r>
                      <a:r>
                        <a:rPr lang="en-GB" sz="700">
                          <a:latin typeface="Century Gothic"/>
                        </a:rPr>
                        <a:t>Vanilla 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4" name="Table 3">
            <a:extLst>
              <a:ext uri="{FF2B5EF4-FFF2-40B4-BE49-F238E27FC236}">
                <a16:creationId xmlns:a16="http://schemas.microsoft.com/office/drawing/2014/main" id="{F0028505-2097-E352-9537-34C74D1C47A1}"/>
              </a:ext>
            </a:extLst>
          </p:cNvPr>
          <p:cNvGraphicFramePr>
            <a:graphicFrameLocks noGrp="1"/>
          </p:cNvGraphicFramePr>
          <p:nvPr>
            <p:extLst>
              <p:ext uri="{D42A27DB-BD31-4B8C-83A1-F6EECF244321}">
                <p14:modId xmlns:p14="http://schemas.microsoft.com/office/powerpoint/2010/main" val="3377927382"/>
              </p:ext>
            </p:extLst>
          </p:nvPr>
        </p:nvGraphicFramePr>
        <p:xfrm>
          <a:off x="1470434" y="4211695"/>
          <a:ext cx="7717425" cy="1590061"/>
        </p:xfrm>
        <a:graphic>
          <a:graphicData uri="http://schemas.openxmlformats.org/drawingml/2006/table">
            <a:tbl>
              <a:tblPr firstRow="1" bandRow="1">
                <a:tableStyleId>{5C22544A-7EE6-4342-B048-85BDC9FD1C3A}</a:tableStyleId>
              </a:tblPr>
              <a:tblGrid>
                <a:gridCol w="1543485">
                  <a:extLst>
                    <a:ext uri="{9D8B030D-6E8A-4147-A177-3AD203B41FA5}">
                      <a16:colId xmlns:a16="http://schemas.microsoft.com/office/drawing/2014/main" val="426743384"/>
                    </a:ext>
                  </a:extLst>
                </a:gridCol>
                <a:gridCol w="1543485">
                  <a:extLst>
                    <a:ext uri="{9D8B030D-6E8A-4147-A177-3AD203B41FA5}">
                      <a16:colId xmlns:a16="http://schemas.microsoft.com/office/drawing/2014/main" val="1888228126"/>
                    </a:ext>
                  </a:extLst>
                </a:gridCol>
                <a:gridCol w="1543485">
                  <a:extLst>
                    <a:ext uri="{9D8B030D-6E8A-4147-A177-3AD203B41FA5}">
                      <a16:colId xmlns:a16="http://schemas.microsoft.com/office/drawing/2014/main" val="3470962500"/>
                    </a:ext>
                  </a:extLst>
                </a:gridCol>
                <a:gridCol w="1543485">
                  <a:extLst>
                    <a:ext uri="{9D8B030D-6E8A-4147-A177-3AD203B41FA5}">
                      <a16:colId xmlns:a16="http://schemas.microsoft.com/office/drawing/2014/main" val="3633866263"/>
                    </a:ext>
                  </a:extLst>
                </a:gridCol>
                <a:gridCol w="1543485">
                  <a:extLst>
                    <a:ext uri="{9D8B030D-6E8A-4147-A177-3AD203B41FA5}">
                      <a16:colId xmlns:a16="http://schemas.microsoft.com/office/drawing/2014/main" val="4088356186"/>
                    </a:ext>
                  </a:extLst>
                </a:gridCol>
              </a:tblGrid>
              <a:tr h="46745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solidFill>
                            <a:schemeClr val="tx1"/>
                          </a:solidFill>
                          <a:latin typeface="Century Gothic"/>
                        </a:rPr>
                        <a:t>V318</a:t>
                      </a:r>
                      <a:r>
                        <a:rPr lang="en-GB" sz="700" b="0">
                          <a:solidFill>
                            <a:schemeClr val="tx1"/>
                          </a:solidFill>
                          <a:latin typeface="Century Gothic"/>
                        </a:rPr>
                        <a:t> Macaroni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latin typeface="Century Gothic"/>
                        </a:rPr>
                        <a:t>Cheese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a:solidFill>
                            <a:schemeClr val="tx1"/>
                          </a:solidFill>
                          <a:latin typeface="Century Gothic"/>
                        </a:rPr>
                        <a:t> C125 </a:t>
                      </a:r>
                      <a:r>
                        <a:rPr lang="en-GB" sz="700" b="0">
                          <a:solidFill>
                            <a:schemeClr val="tx1"/>
                          </a:solidFill>
                          <a:latin typeface="Century Gothic"/>
                        </a:rPr>
                        <a:t>Chicken Enchilada with </a:t>
                      </a:r>
                      <a:r>
                        <a:rPr lang="en-GB" sz="700" b="1">
                          <a:solidFill>
                            <a:schemeClr val="tx1"/>
                          </a:solidFill>
                          <a:latin typeface="Century Gothic"/>
                        </a:rPr>
                        <a:t>SD81 </a:t>
                      </a:r>
                      <a:r>
                        <a:rPr lang="en-GB" sz="700" b="0">
                          <a:solidFill>
                            <a:schemeClr val="tx1"/>
                          </a:solidFill>
                          <a:latin typeface="Century Gothic"/>
                        </a:rPr>
                        <a:t>Paprika Wedges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a:solidFill>
                            <a:schemeClr val="tx1"/>
                          </a:solidFill>
                          <a:latin typeface="Century Gothic"/>
                        </a:rPr>
                        <a:t>P25 / C6 </a:t>
                      </a:r>
                      <a:r>
                        <a:rPr lang="en-GB" sz="700" b="0">
                          <a:solidFill>
                            <a:schemeClr val="tx1"/>
                          </a:solidFill>
                          <a:latin typeface="Century Gothic"/>
                        </a:rPr>
                        <a:t>Sausage with </a:t>
                      </a:r>
                      <a:r>
                        <a:rPr lang="en-GB" sz="700" b="1">
                          <a:solidFill>
                            <a:schemeClr val="tx1"/>
                          </a:solidFill>
                          <a:latin typeface="Century Gothic"/>
                        </a:rPr>
                        <a:t>SD82 </a:t>
                      </a:r>
                      <a:r>
                        <a:rPr lang="en-GB" sz="700" b="0">
                          <a:solidFill>
                            <a:schemeClr val="tx1"/>
                          </a:solidFill>
                          <a:latin typeface="Century Gothic"/>
                        </a:rPr>
                        <a:t>Roast Potatoes and </a:t>
                      </a:r>
                      <a:r>
                        <a:rPr lang="en-GB" sz="700" b="1">
                          <a:solidFill>
                            <a:schemeClr val="tx1"/>
                          </a:solidFill>
                          <a:latin typeface="Century Gothic"/>
                        </a:rPr>
                        <a:t>SD118 </a:t>
                      </a:r>
                      <a:r>
                        <a:rPr lang="en-GB" sz="700" b="0">
                          <a:solidFill>
                            <a:schemeClr val="tx1"/>
                          </a:solidFill>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a:solidFill>
                            <a:schemeClr val="tx1"/>
                          </a:solidFill>
                          <a:latin typeface="Century Gothic"/>
                        </a:rPr>
                        <a:t>C102 </a:t>
                      </a:r>
                      <a:r>
                        <a:rPr lang="en-US" sz="700" b="0" i="0" u="none" strike="noStrike" noProof="0">
                          <a:solidFill>
                            <a:schemeClr val="tx1"/>
                          </a:solidFill>
                          <a:latin typeface="Century Gothic"/>
                        </a:rPr>
                        <a:t>Mild Caribbean Chicken with </a:t>
                      </a:r>
                      <a:r>
                        <a:rPr lang="en-US" sz="700" b="1" i="0" u="none" strike="noStrike" noProof="0">
                          <a:solidFill>
                            <a:schemeClr val="tx1"/>
                          </a:solidFill>
                          <a:latin typeface="Century Gothic"/>
                        </a:rPr>
                        <a:t>GR5 </a:t>
                      </a:r>
                      <a:r>
                        <a:rPr lang="en-US" sz="700" b="0" i="0" u="none" strike="noStrike" noProof="0">
                          <a:solidFill>
                            <a:schemeClr val="tx1"/>
                          </a:solidFill>
                          <a:latin typeface="Century Gothic"/>
                        </a:rPr>
                        <a:t>Golden Rice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700" b="0" i="0" u="none" strike="noStrike" noProof="0">
                        <a:solidFill>
                          <a:schemeClr val="tx1"/>
                        </a:solidFill>
                        <a:latin typeface="Century Gothi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a:solidFill>
                            <a:schemeClr val="tx1"/>
                          </a:solidFill>
                          <a:latin typeface="Century Gothic"/>
                        </a:rPr>
                        <a:t>V306 </a:t>
                      </a:r>
                      <a:r>
                        <a:rPr lang="en-US" sz="700" b="0" i="0" u="none" strike="noStrike" noProof="0">
                          <a:solidFill>
                            <a:schemeClr val="tx1"/>
                          </a:solidFill>
                          <a:latin typeface="Century Gothic"/>
                        </a:rPr>
                        <a:t>Caribbean Stew with </a:t>
                      </a:r>
                      <a:r>
                        <a:rPr lang="en-US" sz="700" b="1" i="0" u="none" strike="noStrike" noProof="0">
                          <a:solidFill>
                            <a:schemeClr val="tx1"/>
                          </a:solidFill>
                          <a:latin typeface="Century Gothic"/>
                        </a:rPr>
                        <a:t>GR5 </a:t>
                      </a:r>
                      <a:r>
                        <a:rPr lang="en-US" sz="700" b="0" i="0" u="none" strike="noStrike" noProof="0">
                          <a:solidFill>
                            <a:schemeClr val="tx1"/>
                          </a:solidFill>
                          <a:latin typeface="Century Gothic"/>
                        </a:rPr>
                        <a:t>Golden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a:ln>
                            <a:noFill/>
                          </a:ln>
                          <a:solidFill>
                            <a:prstClr val="black"/>
                          </a:solidFill>
                          <a:effectLst/>
                          <a:uLnTx/>
                          <a:uFillTx/>
                          <a:latin typeface="Century Gothic"/>
                          <a:ea typeface="+mn-ea"/>
                          <a:cs typeface="+mn-cs"/>
                        </a:rPr>
                        <a:t>F6 </a:t>
                      </a:r>
                      <a:r>
                        <a:rPr kumimoji="0" lang="en-GB" sz="700" b="0" i="0" u="none" strike="noStrike" kern="1200" cap="none" spc="0" normalizeH="0" baseline="0" noProof="0">
                          <a:ln>
                            <a:noFill/>
                          </a:ln>
                          <a:solidFill>
                            <a:prstClr val="black"/>
                          </a:solidFill>
                          <a:effectLst/>
                          <a:uLnTx/>
                          <a:uFillTx/>
                          <a:latin typeface="Century Gothic"/>
                          <a:ea typeface="+mn-ea"/>
                          <a:cs typeface="+mn-cs"/>
                        </a:rPr>
                        <a:t>Fishfingers with </a:t>
                      </a:r>
                      <a:r>
                        <a:rPr kumimoji="0" lang="en-GB" sz="700" b="1" i="0" u="none" strike="noStrike" kern="1200" cap="none" spc="0" normalizeH="0" baseline="0" noProof="0">
                          <a:ln>
                            <a:noFill/>
                          </a:ln>
                          <a:solidFill>
                            <a:prstClr val="black"/>
                          </a:solidFill>
                          <a:effectLst/>
                          <a:uLnTx/>
                          <a:uFillTx/>
                          <a:latin typeface="Century Gothic"/>
                          <a:ea typeface="+mn-ea"/>
                          <a:cs typeface="+mn-cs"/>
                        </a:rPr>
                        <a:t>SD5</a:t>
                      </a:r>
                      <a:r>
                        <a:rPr kumimoji="0" lang="en-GB" sz="700" b="0" i="0" u="none" strike="noStrike" kern="1200" cap="none" spc="0" normalizeH="0" baseline="0" noProof="0">
                          <a:ln>
                            <a:noFill/>
                          </a:ln>
                          <a:solidFill>
                            <a:prstClr val="black"/>
                          </a:solidFill>
                          <a:effectLst/>
                          <a:uLnTx/>
                          <a:uFillTx/>
                          <a:latin typeface="Century Gothic"/>
                          <a:ea typeface="+mn-ea"/>
                          <a:cs typeface="+mn-cs"/>
                        </a:rPr>
                        <a:t> Chips </a:t>
                      </a:r>
                      <a:r>
                        <a:rPr lang="en-GB" sz="700" b="0">
                          <a:solidFill>
                            <a:schemeClr val="tx1"/>
                          </a:solidFill>
                          <a:latin typeface="Century Gothic"/>
                        </a:rPr>
                        <a:t>and </a:t>
                      </a:r>
                      <a:r>
                        <a:rPr lang="en-GB" sz="700" b="1">
                          <a:solidFill>
                            <a:schemeClr val="tx1"/>
                          </a:solidFill>
                          <a:latin typeface="Century Gothic"/>
                        </a:rPr>
                        <a:t>SD14 </a:t>
                      </a:r>
                      <a:r>
                        <a:rPr lang="en-GB" sz="700" b="0">
                          <a:solidFill>
                            <a:schemeClr val="tx1"/>
                          </a:solidFill>
                          <a:latin typeface="Century Gothic"/>
                        </a:rPr>
                        <a:t>Tomato Sauce</a:t>
                      </a:r>
                      <a:endParaRPr kumimoji="0" lang="en-GB" sz="700" b="0" i="0" u="none" strike="noStrike" kern="1200" cap="none" spc="0" normalizeH="0" baseline="0" noProof="0">
                        <a:ln>
                          <a:noFill/>
                        </a:ln>
                        <a:solidFill>
                          <a:prstClr val="black"/>
                        </a:solidFill>
                        <a:effectLst/>
                        <a:uLnTx/>
                        <a:uFillTx/>
                        <a:latin typeface="Century Gothic"/>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b="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467459">
                <a:tc>
                  <a:txBody>
                    <a:bodyPr/>
                    <a:lstStyle/>
                    <a:p>
                      <a:pPr marL="0" marR="0" lvl="0" indent="0" algn="ctr" rtl="0" eaLnBrk="1" fontAlgn="auto" latinLnBrk="0" hangingPunct="1">
                        <a:lnSpc>
                          <a:spcPct val="100000"/>
                        </a:lnSpc>
                        <a:spcBef>
                          <a:spcPts val="0"/>
                        </a:spcBef>
                        <a:spcAft>
                          <a:spcPts val="0"/>
                        </a:spcAft>
                        <a:buClrTx/>
                        <a:buSzTx/>
                        <a:buFontTx/>
                        <a:buNone/>
                      </a:pPr>
                      <a:r>
                        <a:rPr lang="en-GB" sz="700" b="1">
                          <a:solidFill>
                            <a:schemeClr val="tx1"/>
                          </a:solidFill>
                          <a:latin typeface="Century Gothic"/>
                        </a:rPr>
                        <a:t>V161</a:t>
                      </a:r>
                      <a:r>
                        <a:rPr lang="en-GB" sz="700" b="0">
                          <a:solidFill>
                            <a:schemeClr val="tx1"/>
                          </a:solidFill>
                          <a:latin typeface="Century Gothic"/>
                        </a:rPr>
                        <a:t> Phat Mexican Bean Roll with </a:t>
                      </a:r>
                      <a:r>
                        <a:rPr lang="en-GB" sz="700" b="1">
                          <a:solidFill>
                            <a:schemeClr val="tx1"/>
                          </a:solidFill>
                          <a:latin typeface="Century Gothic"/>
                        </a:rPr>
                        <a:t>SD2</a:t>
                      </a:r>
                      <a:r>
                        <a:rPr lang="en-GB" sz="700" b="0">
                          <a:solidFill>
                            <a:schemeClr val="tx1"/>
                          </a:solidFill>
                          <a:latin typeface="Century Gothic"/>
                        </a:rPr>
                        <a:t> New Potatoes</a:t>
                      </a:r>
                    </a:p>
                    <a:p>
                      <a:pPr algn="ct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latin typeface="Century Gothic"/>
                        </a:rPr>
                        <a:t>V302 </a:t>
                      </a:r>
                      <a:r>
                        <a:rPr lang="en-GB" sz="700">
                          <a:latin typeface="Century Gothic"/>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700" b="1" i="0" u="none" strike="noStrike" noProof="0">
                          <a:solidFill>
                            <a:schemeClr val="tx1"/>
                          </a:solidFill>
                          <a:latin typeface="Century Gothic"/>
                        </a:rPr>
                        <a:t>V342 </a:t>
                      </a:r>
                      <a:r>
                        <a:rPr lang="en-US" sz="700" b="0" i="0" u="none" strike="noStrike" noProof="0">
                          <a:solidFill>
                            <a:schemeClr val="tx1"/>
                          </a:solidFill>
                          <a:latin typeface="Century Gothic"/>
                        </a:rPr>
                        <a:t>Vegan Sausage with </a:t>
                      </a:r>
                      <a:r>
                        <a:rPr lang="en-US" sz="700" b="1" i="0" u="none" strike="noStrike" noProof="0">
                          <a:solidFill>
                            <a:schemeClr val="tx1"/>
                          </a:solidFill>
                          <a:latin typeface="Century Gothic"/>
                        </a:rPr>
                        <a:t>SD82 </a:t>
                      </a:r>
                      <a:r>
                        <a:rPr lang="en-US" sz="700" b="0" i="0" u="none" strike="noStrike" noProof="0">
                          <a:solidFill>
                            <a:schemeClr val="tx1"/>
                          </a:solidFill>
                          <a:latin typeface="Century Gothic"/>
                        </a:rPr>
                        <a:t>Roast Potatoes and </a:t>
                      </a:r>
                      <a:r>
                        <a:rPr lang="en-US" sz="700" b="1" i="0" u="none" strike="noStrike" noProof="0">
                          <a:solidFill>
                            <a:schemeClr val="tx1"/>
                          </a:solidFill>
                          <a:latin typeface="Century Gothic"/>
                        </a:rPr>
                        <a:t>SD118 </a:t>
                      </a:r>
                      <a:r>
                        <a:rPr lang="en-US" sz="700" b="0" i="0" u="none" strike="noStrike" noProof="0">
                          <a:solidFill>
                            <a:schemeClr val="tx1"/>
                          </a:solidFill>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highlight>
                          <a:srgbClr val="FFFF00"/>
                        </a:highlight>
                        <a:latin typeface="Century Gothic" panose="020B0502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a:ln>
                            <a:noFill/>
                          </a:ln>
                          <a:solidFill>
                            <a:prstClr val="black"/>
                          </a:solidFill>
                          <a:effectLst/>
                          <a:uLnTx/>
                          <a:uFillTx/>
                          <a:latin typeface="Century Gothic"/>
                          <a:ea typeface="+mn-ea"/>
                          <a:cs typeface="+mn-cs"/>
                        </a:rPr>
                        <a:t>V24 </a:t>
                      </a:r>
                      <a:r>
                        <a:rPr kumimoji="0" lang="en-GB" sz="700" b="0" i="0" u="none" strike="noStrike" kern="1200" cap="none" spc="0" normalizeH="0" baseline="0" noProof="0">
                          <a:ln>
                            <a:noFill/>
                          </a:ln>
                          <a:solidFill>
                            <a:prstClr val="black"/>
                          </a:solidFill>
                          <a:effectLst/>
                          <a:uLnTx/>
                          <a:uFillTx/>
                          <a:latin typeface="Century Gothic"/>
                          <a:ea typeface="+mn-ea"/>
                          <a:cs typeface="+mn-cs"/>
                        </a:rPr>
                        <a:t>Red Pepper Frittata with </a:t>
                      </a:r>
                      <a:r>
                        <a:rPr kumimoji="0" lang="en-GB" sz="700" b="1" i="0" u="none" strike="noStrike" kern="1200" cap="none" spc="0" normalizeH="0" baseline="0" noProof="0">
                          <a:ln>
                            <a:noFill/>
                          </a:ln>
                          <a:solidFill>
                            <a:prstClr val="black"/>
                          </a:solidFill>
                          <a:effectLst/>
                          <a:uLnTx/>
                          <a:uFillTx/>
                          <a:latin typeface="Century Gothic"/>
                          <a:ea typeface="+mn-ea"/>
                          <a:cs typeface="+mn-cs"/>
                        </a:rPr>
                        <a:t>SD5 </a:t>
                      </a:r>
                      <a:r>
                        <a:rPr kumimoji="0" lang="en-GB" sz="700" b="0" i="0" u="none" strike="noStrike" kern="1200" cap="none" spc="0" normalizeH="0" baseline="0" noProof="0">
                          <a:ln>
                            <a:noFill/>
                          </a:ln>
                          <a:solidFill>
                            <a:prstClr val="black"/>
                          </a:solidFill>
                          <a:effectLst/>
                          <a:uLnTx/>
                          <a:uFillTx/>
                          <a:latin typeface="Century Gothic"/>
                          <a:ea typeface="+mn-ea"/>
                          <a:cs typeface="+mn-cs"/>
                        </a:rPr>
                        <a:t>Chips </a:t>
                      </a:r>
                      <a:r>
                        <a:rPr lang="en-GB" sz="700" b="0">
                          <a:solidFill>
                            <a:schemeClr val="tx1"/>
                          </a:solidFill>
                          <a:latin typeface="Century Gothic"/>
                        </a:rPr>
                        <a:t>and </a:t>
                      </a:r>
                      <a:r>
                        <a:rPr lang="en-GB" sz="700" b="1">
                          <a:solidFill>
                            <a:schemeClr val="tx1"/>
                          </a:solidFill>
                          <a:latin typeface="Century Gothic"/>
                        </a:rPr>
                        <a:t>SD14 </a:t>
                      </a:r>
                      <a:r>
                        <a:rPr lang="en-GB" sz="700" b="0">
                          <a:solidFill>
                            <a:schemeClr val="tx1"/>
                          </a:solidFill>
                          <a:latin typeface="Century Gothic"/>
                        </a:rPr>
                        <a:t>Tomato Sauce</a:t>
                      </a:r>
                      <a:endParaRPr kumimoji="0" lang="en-GB" sz="700" b="0" i="0" u="none" strike="noStrike" kern="1200" cap="none" spc="0" normalizeH="0" baseline="0" noProof="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3385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212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latin typeface="Century Gothic"/>
                        </a:rPr>
                        <a:t>D85 </a:t>
                      </a:r>
                      <a:r>
                        <a:rPr lang="en-GB" sz="700">
                          <a:latin typeface="Century Gothic"/>
                        </a:rPr>
                        <a:t>Oaty Cookie</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latin typeface="Century Gothic"/>
                        </a:rPr>
                        <a:t>D236 </a:t>
                      </a:r>
                      <a:r>
                        <a:rPr lang="en-GB" sz="700">
                          <a:latin typeface="Century Gothic"/>
                        </a:rPr>
                        <a:t>Pear Crumble with </a:t>
                      </a:r>
                      <a:r>
                        <a:rPr lang="en-GB" sz="700" b="1">
                          <a:latin typeface="Century Gothic"/>
                        </a:rPr>
                        <a:t>D2 </a:t>
                      </a:r>
                      <a:r>
                        <a:rPr lang="en-GB" sz="70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D225 </a:t>
                      </a:r>
                      <a:r>
                        <a:rPr lang="en-GB" sz="700">
                          <a:latin typeface="Century Gothic"/>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700" b="1">
                          <a:latin typeface="Century Gothic"/>
                        </a:rPr>
                        <a:t>D265 </a:t>
                      </a:r>
                      <a:r>
                        <a:rPr lang="en-GB" sz="700">
                          <a:latin typeface="Century Gothic"/>
                        </a:rPr>
                        <a:t>Jamaican Ginger Cake with </a:t>
                      </a:r>
                      <a:r>
                        <a:rPr lang="en-GB" sz="700" b="1">
                          <a:latin typeface="Century Gothic"/>
                        </a:rPr>
                        <a:t>D2 </a:t>
                      </a:r>
                      <a:r>
                        <a:rPr lang="en-GB" sz="700" b="0">
                          <a:latin typeface="Century Gothic"/>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700" b="1">
                          <a:latin typeface="Century Gothic"/>
                        </a:rPr>
                        <a:t>D177 </a:t>
                      </a:r>
                      <a:r>
                        <a:rPr lang="en-GB" sz="700" b="0">
                          <a:latin typeface="Century Gothic"/>
                        </a:rPr>
                        <a:t>Iced Sponge </a:t>
                      </a:r>
                    </a:p>
                    <a:p>
                      <a:pPr algn="ctr"/>
                      <a:endParaRPr lang="en-GB" sz="700">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5" name="TextBox 4">
            <a:extLst>
              <a:ext uri="{FF2B5EF4-FFF2-40B4-BE49-F238E27FC236}">
                <a16:creationId xmlns:a16="http://schemas.microsoft.com/office/drawing/2014/main" id="{2B89DC62-C388-D8FF-D3DB-4D6F8CD5AB1C}"/>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Tree>
    <p:extLst>
      <p:ext uri="{BB962C8B-B14F-4D97-AF65-F5344CB8AC3E}">
        <p14:creationId xmlns:p14="http://schemas.microsoft.com/office/powerpoint/2010/main" val="14517393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86D735906C2045B630126150A2C9FD" ma:contentTypeVersion="21" ma:contentTypeDescription="Create a new document." ma:contentTypeScope="" ma:versionID="10671a9072849d219ff41260d80cde4c">
  <xsd:schema xmlns:xsd="http://www.w3.org/2001/XMLSchema" xmlns:xs="http://www.w3.org/2001/XMLSchema" xmlns:p="http://schemas.microsoft.com/office/2006/metadata/properties" xmlns:ns2="cc315347-6dc2-4f31-871c-4fac13c8e90b" xmlns:ns3="abd9c013-afd4-4605-a7aa-45ecbe72d026" targetNamespace="http://schemas.microsoft.com/office/2006/metadata/properties" ma:root="true" ma:fieldsID="c92aee4f736b14dc762fcc0d04dea306" ns2:_="" ns3:_="">
    <xsd:import namespace="cc315347-6dc2-4f31-871c-4fac13c8e90b"/>
    <xsd:import namespace="abd9c013-afd4-4605-a7aa-45ecbe72d026"/>
    <xsd:element name="properties">
      <xsd:complexType>
        <xsd:sequence>
          <xsd:element name="documentManagement">
            <xsd:complexType>
              <xsd:all>
                <xsd:element ref="ns2:Document_x0020_Type"/>
                <xsd:element ref="ns2:MediaServiceMetadata" minOccurs="0"/>
                <xsd:element ref="ns2:MediaServiceFastMetadata" minOccurs="0"/>
                <xsd:element ref="ns2:MediaLengthInSecond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Tags" minOccurs="0"/>
                <xsd:element ref="ns2:MediaServiceSearchProperties"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315347-6dc2-4f31-871c-4fac13c8e90b" elementFormDefault="qualified">
    <xsd:import namespace="http://schemas.microsoft.com/office/2006/documentManagement/types"/>
    <xsd:import namespace="http://schemas.microsoft.com/office/infopath/2007/PartnerControls"/>
    <xsd:element name="Document_x0020_Type" ma:index="8" ma:displayName="Document Type" ma:default="Menus" ma:format="Dropdown" ma:internalName="Document_x0020_Type">
      <xsd:simpleType>
        <xsd:restriction base="dms:Choice">
          <xsd:enumeration value="Menus"/>
          <xsd:enumeration value="Recipes"/>
          <xsd:enumeration value="Allergens"/>
          <xsd:enumeration value="Added Benefits"/>
          <xsd:enumeration value="Standards"/>
          <xsd:enumeration value="Packed Lunch"/>
          <xsd:enumeration value="Theme &amp; Discovery Days"/>
        </xsd:restriction>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21" nillable="true" ma:displayName="MediaServiceDateTaken" ma:hidden="true" ma:indexed="true" ma:internalName="MediaServiceDateTaken" ma:readOnly="true">
      <xsd:simpleType>
        <xsd:restriction base="dms:Text"/>
      </xsd:simpleType>
    </xsd:element>
    <xsd:element name="Tags" ma:index="22" nillable="true" ma:displayName="Tags" ma:format="Dropdown" ma:internalName="Tags">
      <xsd:simpleType>
        <xsd:restriction base="dms:Choice">
          <xsd:enumeration value="Poster"/>
          <xsd:enumeration value="Bulletin"/>
          <xsd:enumeration value="Offers"/>
          <xsd:enumeration value="Menu"/>
          <xsd:enumeration value="Guide"/>
          <xsd:enumeration value="Recipes"/>
          <xsd:enumeration value="FS13"/>
          <xsd:enumeration value="Digital"/>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NOTES" ma:index="24"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bd9c013-afd4-4605-a7aa-45ecbe72d026"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c54521f6-1ebf-4e9c-aee0-7875e57b3681}" ma:internalName="TaxCatchAll" ma:showField="CatchAllData" ma:web="abd9c013-afd4-4605-a7aa-45ecbe72d026">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c315347-6dc2-4f31-871c-4fac13c8e90b">
      <Terms xmlns="http://schemas.microsoft.com/office/infopath/2007/PartnerControls"/>
    </lcf76f155ced4ddcb4097134ff3c332f>
    <TaxCatchAll xmlns="abd9c013-afd4-4605-a7aa-45ecbe72d026" xsi:nil="true"/>
    <Document_x0020_Type xmlns="cc315347-6dc2-4f31-871c-4fac13c8e90b">Menus</Document_x0020_Type>
    <NOTES xmlns="cc315347-6dc2-4f31-871c-4fac13c8e90b" xsi:nil="true"/>
    <Tags xmlns="cc315347-6dc2-4f31-871c-4fac13c8e90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22819F1-058A-4711-B141-0E69EFB240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315347-6dc2-4f31-871c-4fac13c8e90b"/>
    <ds:schemaRef ds:uri="abd9c013-afd4-4605-a7aa-45ecbe72d0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8B72B72-EFE2-4371-B500-B2B9B1CA3EDB}">
  <ds:schemaRefs>
    <ds:schemaRef ds:uri="93f07fc0-f3cc-4d0b-9a4f-54b5dee9d132"/>
    <ds:schemaRef ds:uri="abd9c013-afd4-4605-a7aa-45ecbe72d026"/>
    <ds:schemaRef ds:uri="cc315347-6dc2-4f31-871c-4fac13c8e90b"/>
    <ds:schemaRef ds:uri="cfcc8f99-6edd-417c-8b08-e4af51aa64d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AB8ED64-C6F3-4AA7-A4F8-D8EE960172A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TotalTime>
  <Words>1201</Words>
  <Application>Microsoft Office PowerPoint</Application>
  <PresentationFormat>A4 Paper (210x297 mm)</PresentationFormat>
  <Paragraphs>253</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Century Gothic</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Jennifer Otter</cp:lastModifiedBy>
  <cp:revision>2</cp:revision>
  <cp:lastPrinted>2026-05-12T10:31:41Z</cp:lastPrinted>
  <dcterms:created xsi:type="dcterms:W3CDTF">2014-08-19T19:35:20Z</dcterms:created>
  <dcterms:modified xsi:type="dcterms:W3CDTF">2026-10-23T12:22:14Z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0x010100FA86D735906C2045B630126150A2C9FD</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