
<file path=[Content_Types].xml><?xml version="1.0" encoding="utf-8"?>
<Types xmlns="http://schemas.openxmlformats.org/package/2006/content-types">
  <Default Extension="png" ContentType="image/png"/>
  <Default Extension="svg" ContentType="image/svg+xml"/>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authors.xml" ContentType="application/vnd.ms-powerpoint.author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83" r:id="rId5"/>
    <p:sldId id="285" r:id="rId6"/>
  </p:sldIdLst>
  <p:sldSz cx="9906000" cy="6858000" type="A4"/>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3F811E5-B371-6A28-BF9A-0F57DE4B7A28}" name="Alice Brealy" initials="AB" userId="S::abrealy@caterlinkltd.co.uk::702f5e84-6c0f-4bcb-baa0-ae526eff269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0" name="sysop" initials="s"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62"/>
    <a:srgbClr val="54BCEB"/>
    <a:srgbClr val="C5FFFB"/>
    <a:srgbClr val="FFD3CC"/>
    <a:srgbClr val="FFF0D2"/>
    <a:srgbClr val="FF4343"/>
    <a:srgbClr val="C9FFFB"/>
    <a:srgbClr val="00C8BA"/>
    <a:srgbClr val="00968B"/>
    <a:srgbClr val="009E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D13D147-66E7-5EB9-830B-99735953FB5B}" v="114" dt="2026-09-11T08:47:12.03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1" d="100"/>
          <a:sy n="71" d="100"/>
        </p:scale>
        <p:origin x="1362" y="54"/>
      </p:cViewPr>
      <p:guideLst>
        <p:guide orient="horz" pos="2160"/>
        <p:guide pos="31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8056"/>
          </a:xfrm>
          <a:prstGeom prst="rect">
            <a:avLst/>
          </a:prstGeom>
        </p:spPr>
        <p:txBody>
          <a:bodyPr vert="horz" lIns="91432" tIns="45716" rIns="91432" bIns="45716" rtlCol="0"/>
          <a:lstStyle>
            <a:lvl1pPr algn="l">
              <a:defRPr sz="1200"/>
            </a:lvl1pPr>
          </a:lstStyle>
          <a:p>
            <a:endParaRPr lang="en-GB"/>
          </a:p>
        </p:txBody>
      </p:sp>
      <p:sp>
        <p:nvSpPr>
          <p:cNvPr id="3" name="Date Placeholder 2"/>
          <p:cNvSpPr>
            <a:spLocks noGrp="1"/>
          </p:cNvSpPr>
          <p:nvPr>
            <p:ph type="dt" idx="1"/>
          </p:nvPr>
        </p:nvSpPr>
        <p:spPr>
          <a:xfrm>
            <a:off x="3850444" y="1"/>
            <a:ext cx="2945659" cy="498056"/>
          </a:xfrm>
          <a:prstGeom prst="rect">
            <a:avLst/>
          </a:prstGeom>
        </p:spPr>
        <p:txBody>
          <a:bodyPr vert="horz" lIns="91432" tIns="45716" rIns="91432" bIns="45716" rtlCol="0"/>
          <a:lstStyle>
            <a:lvl1pPr algn="r">
              <a:defRPr sz="1200"/>
            </a:lvl1pPr>
          </a:lstStyle>
          <a:p>
            <a:fld id="{222E43BF-527D-440D-8356-FC8BCEDDB5DC}" type="datetimeFigureOut">
              <a:rPr lang="en-GB" smtClean="0"/>
              <a:t>11/09/2026</a:t>
            </a:fld>
            <a:endParaRPr lang="en-GB"/>
          </a:p>
        </p:txBody>
      </p:sp>
      <p:sp>
        <p:nvSpPr>
          <p:cNvPr id="4" name="Slide Image Placeholder 3"/>
          <p:cNvSpPr>
            <a:spLocks noGrp="1" noRot="1" noChangeAspect="1"/>
          </p:cNvSpPr>
          <p:nvPr>
            <p:ph type="sldImg" idx="2"/>
          </p:nvPr>
        </p:nvSpPr>
        <p:spPr>
          <a:xfrm>
            <a:off x="981075" y="1241425"/>
            <a:ext cx="4835525" cy="3349625"/>
          </a:xfrm>
          <a:prstGeom prst="rect">
            <a:avLst/>
          </a:prstGeom>
          <a:noFill/>
          <a:ln w="12700">
            <a:solidFill>
              <a:prstClr val="black"/>
            </a:solidFill>
          </a:ln>
        </p:spPr>
        <p:txBody>
          <a:bodyPr vert="horz" lIns="91432" tIns="45716" rIns="91432" bIns="45716"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32" tIns="45716" rIns="91432" bIns="45716"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28585"/>
            <a:ext cx="2945659" cy="498055"/>
          </a:xfrm>
          <a:prstGeom prst="rect">
            <a:avLst/>
          </a:prstGeom>
        </p:spPr>
        <p:txBody>
          <a:bodyPr vert="horz" lIns="91432" tIns="45716" rIns="91432" bIns="45716" rtlCol="0" anchor="b"/>
          <a:lstStyle>
            <a:lvl1pPr algn="l">
              <a:defRPr sz="1200"/>
            </a:lvl1pPr>
          </a:lstStyle>
          <a:p>
            <a:endParaRPr lang="en-GB"/>
          </a:p>
        </p:txBody>
      </p:sp>
      <p:sp>
        <p:nvSpPr>
          <p:cNvPr id="7" name="Slide Number Placeholder 6"/>
          <p:cNvSpPr>
            <a:spLocks noGrp="1"/>
          </p:cNvSpPr>
          <p:nvPr>
            <p:ph type="sldNum" sz="quarter" idx="5"/>
          </p:nvPr>
        </p:nvSpPr>
        <p:spPr>
          <a:xfrm>
            <a:off x="3850444" y="9428585"/>
            <a:ext cx="2945659" cy="498055"/>
          </a:xfrm>
          <a:prstGeom prst="rect">
            <a:avLst/>
          </a:prstGeom>
        </p:spPr>
        <p:txBody>
          <a:bodyPr vert="horz" lIns="91432" tIns="45716" rIns="91432" bIns="45716" rtlCol="0" anchor="b"/>
          <a:lstStyle>
            <a:lvl1pPr algn="r">
              <a:defRPr sz="1200"/>
            </a:lvl1pPr>
          </a:lstStyle>
          <a:p>
            <a:fld id="{22D8F38C-0513-424D-9F07-ACE2DBD6F960}" type="slidenum">
              <a:rPr lang="en-GB" smtClean="0"/>
              <a:t>‹#›</a:t>
            </a:fld>
            <a:endParaRPr lang="en-GB"/>
          </a:p>
        </p:txBody>
      </p:sp>
    </p:spTree>
    <p:extLst>
      <p:ext uri="{BB962C8B-B14F-4D97-AF65-F5344CB8AC3E}">
        <p14:creationId xmlns:p14="http://schemas.microsoft.com/office/powerpoint/2010/main" val="34441080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8F38C-0513-424D-9F07-ACE2DBD6F960}" type="slidenum">
              <a:rPr lang="en-GB" smtClean="0"/>
              <a:t>2</a:t>
            </a:fld>
            <a:endParaRPr lang="en-GB"/>
          </a:p>
        </p:txBody>
      </p:sp>
    </p:spTree>
    <p:extLst>
      <p:ext uri="{BB962C8B-B14F-4D97-AF65-F5344CB8AC3E}">
        <p14:creationId xmlns:p14="http://schemas.microsoft.com/office/powerpoint/2010/main" val="36852063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pic>
        <p:nvPicPr>
          <p:cNvPr id="7" name="Picture 6">
            <a:extLst>
              <a:ext uri="{FF2B5EF4-FFF2-40B4-BE49-F238E27FC236}">
                <a16:creationId xmlns:a16="http://schemas.microsoft.com/office/drawing/2014/main" id="{BFE56D4B-3E37-45DC-8A0E-850FD0BBE6CB}"/>
              </a:ext>
            </a:extLst>
          </p:cNvPr>
          <p:cNvPicPr>
            <a:picLocks noChangeAspect="1"/>
          </p:cNvPicPr>
          <p:nvPr userDrawn="1"/>
        </p:nvPicPr>
        <p:blipFill>
          <a:blip r:embed="rId2">
            <a:lum/>
          </a:blip>
          <a:stretch>
            <a:fillRect/>
          </a:stretch>
        </p:blipFill>
        <p:spPr>
          <a:xfrm>
            <a:off x="0" y="0"/>
            <a:ext cx="9906000" cy="6858000"/>
          </a:xfrm>
          <a:prstGeom prst="rect">
            <a:avLst/>
          </a:prstGeom>
        </p:spPr>
      </p:pic>
      <p:pic>
        <p:nvPicPr>
          <p:cNvPr id="8" name="Picture 7">
            <a:extLst>
              <a:ext uri="{FF2B5EF4-FFF2-40B4-BE49-F238E27FC236}">
                <a16:creationId xmlns:a16="http://schemas.microsoft.com/office/drawing/2014/main" id="{5A3E2D7A-21FB-4E41-849E-FBC6B38F3D8F}"/>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49725" y="21720"/>
            <a:ext cx="1602025" cy="769695"/>
          </a:xfrm>
          <a:prstGeom prst="rect">
            <a:avLst/>
          </a:prstGeom>
        </p:spPr>
      </p:pic>
      <p:sp>
        <p:nvSpPr>
          <p:cNvPr id="9" name="TextBox 8">
            <a:extLst>
              <a:ext uri="{FF2B5EF4-FFF2-40B4-BE49-F238E27FC236}">
                <a16:creationId xmlns:a16="http://schemas.microsoft.com/office/drawing/2014/main" id="{CF8244A5-C333-4344-B70D-CA249A56B37A}"/>
              </a:ext>
            </a:extLst>
          </p:cNvPr>
          <p:cNvSpPr txBox="1"/>
          <p:nvPr userDrawn="1"/>
        </p:nvSpPr>
        <p:spPr>
          <a:xfrm>
            <a:off x="8788936" y="3163689"/>
            <a:ext cx="1088495" cy="3642122"/>
          </a:xfrm>
          <a:prstGeom prst="roundRect">
            <a:avLst/>
          </a:prstGeom>
          <a:solidFill>
            <a:srgbClr val="FF0000"/>
          </a:solidFill>
          <a:ln w="19050">
            <a:solidFill>
              <a:srgbClr val="FF0000"/>
            </a:solidFill>
          </a:ln>
        </p:spPr>
        <p:txBody>
          <a:bodyPr wrap="square" rtlCol="0">
            <a:spAutoFit/>
          </a:bodyPr>
          <a:lstStyle/>
          <a:p>
            <a:r>
              <a:rPr lang="en-GB" sz="700" b="1">
                <a:solidFill>
                  <a:schemeClr val="bg1"/>
                </a:solidFill>
                <a:latin typeface="Century Gothic" panose="020B0502020202020204" pitchFamily="34" charset="0"/>
              </a:rPr>
              <a:t>ALLERGY INFORMATION:</a:t>
            </a:r>
          </a:p>
          <a:p>
            <a:r>
              <a:rPr lang="en-GB" sz="700" b="1">
                <a:solidFill>
                  <a:schemeClr val="bg1"/>
                </a:solidFill>
                <a:latin typeface="Century Gothic" panose="020B0502020202020204" pitchFamily="34" charset="0"/>
              </a:rPr>
              <a:t>If </a:t>
            </a:r>
            <a:r>
              <a:rPr lang="en-GB" sz="700" b="1">
                <a:solidFill>
                  <a:schemeClr val="bg1"/>
                </a:solidFill>
                <a:effectLst/>
                <a:latin typeface="Century Gothic" panose="020B0502020202020204" pitchFamily="34" charset="0"/>
                <a:ea typeface="Calibri" panose="020F0502020204030204" pitchFamily="34" charset="0"/>
              </a:rPr>
              <a:t>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cross contamination.</a:t>
            </a:r>
            <a:endParaRPr lang="en-GB" sz="700">
              <a:solidFill>
                <a:schemeClr val="bg1"/>
              </a:solidFill>
              <a:latin typeface="Century Gothic" panose="020B0502020202020204" pitchFamily="34" charset="0"/>
            </a:endParaRPr>
          </a:p>
        </p:txBody>
      </p:sp>
    </p:spTree>
    <p:extLst>
      <p:ext uri="{BB962C8B-B14F-4D97-AF65-F5344CB8AC3E}">
        <p14:creationId xmlns:p14="http://schemas.microsoft.com/office/powerpoint/2010/main" val="1446626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8897607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801A62-7A48-4C58-849E-C45ADCCDA826}"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410853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9530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035550" y="1600201"/>
            <a:ext cx="437515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801A62-7A48-4C58-849E-C45ADCCDA826}"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501556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801A62-7A48-4C58-849E-C45ADCCDA826}" type="datetimeFigureOut">
              <a:rPr lang="en-GB" smtClean="0"/>
              <a:t>11/09/2026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4231455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801A62-7A48-4C58-849E-C45ADCCDA826}" type="datetimeFigureOut">
              <a:rPr lang="en-GB" smtClean="0"/>
              <a:t>11/09/2026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20030100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801A62-7A48-4C58-849E-C45ADCCDA826}" type="datetimeFigureOut">
              <a:rPr lang="en-GB" smtClean="0"/>
              <a:t>11/09/2026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3122615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403868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801A62-7A48-4C58-849E-C45ADCCDA826}" type="datetimeFigureOut">
              <a:rPr lang="en-GB" smtClean="0"/>
              <a:t>11/09/2026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827582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32326070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81850" y="274639"/>
            <a:ext cx="222885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95300" y="274639"/>
            <a:ext cx="652145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801A62-7A48-4C58-849E-C45ADCCDA826}" type="datetimeFigureOut">
              <a:rPr lang="en-GB" smtClean="0"/>
              <a:t>11/09/2026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059E0C8-D700-4481-9575-E9D0947D9BAE}" type="slidenum">
              <a:rPr lang="en-GB" smtClean="0"/>
              <a:t>‹#›</a:t>
            </a:fld>
            <a:endParaRPr lang="en-GB"/>
          </a:p>
        </p:txBody>
      </p:sp>
    </p:spTree>
    <p:extLst>
      <p:ext uri="{BB962C8B-B14F-4D97-AF65-F5344CB8AC3E}">
        <p14:creationId xmlns:p14="http://schemas.microsoft.com/office/powerpoint/2010/main" val="1280691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01A62-7A48-4C58-849E-C45ADCCDA826}" type="datetimeFigureOut">
              <a:rPr lang="en-GB" smtClean="0"/>
              <a:t>11/09/2026</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059E0C8-D700-4481-9575-E9D0947D9BAE}" type="slidenum">
              <a:rPr lang="en-GB" smtClean="0"/>
              <a:t>‹#›</a:t>
            </a:fld>
            <a:endParaRPr lang="en-GB"/>
          </a:p>
        </p:txBody>
      </p:sp>
    </p:spTree>
    <p:extLst>
      <p:ext uri="{BB962C8B-B14F-4D97-AF65-F5344CB8AC3E}">
        <p14:creationId xmlns:p14="http://schemas.microsoft.com/office/powerpoint/2010/main" val="40797201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sv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svg"/><Relationship Id="rId4" Type="http://schemas.openxmlformats.org/officeDocument/2006/relationships/image" Target="../media/image5.svg"/><Relationship Id="rId9" Type="http://schemas.openxmlformats.org/officeDocument/2006/relationships/image" Target="../media/image10.png"/></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jpeg"/><Relationship Id="rId7" Type="http://schemas.openxmlformats.org/officeDocument/2006/relationships/image" Target="../media/image7.svg"/><Relationship Id="rId12"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11" Type="http://schemas.openxmlformats.org/officeDocument/2006/relationships/image" Target="../media/image11.svg"/><Relationship Id="rId5" Type="http://schemas.openxmlformats.org/officeDocument/2006/relationships/image" Target="../media/image5.sv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BC7B3-C3AC-961C-1324-E85794D7E494}"/>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9D6B85D5-923F-7E5A-DADE-9E4470811DE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E0D103BC-0CC7-F099-2807-0A45675F71F9}"/>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C56FEF20-00BA-798F-61B8-FFCE863BB9B2}"/>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820F028A-C514-2379-CBAF-A4585F2B0138}"/>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4C0674FD-46A5-D714-51EB-12093D84963A}"/>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E485D0DA-9B02-5234-D15E-5186FF6CEF93}"/>
              </a:ext>
            </a:extLst>
          </p:cNvPr>
          <p:cNvSpPr txBox="1"/>
          <p:nvPr/>
        </p:nvSpPr>
        <p:spPr>
          <a:xfrm>
            <a:off x="1419246" y="5865167"/>
            <a:ext cx="8031684" cy="215444"/>
          </a:xfrm>
          <a:prstGeom prst="rect">
            <a:avLst/>
          </a:prstGeom>
          <a:noFill/>
        </p:spPr>
        <p:txBody>
          <a:bodyPr wrap="square" rtlCol="0">
            <a:spAutoFit/>
          </a:bodyPr>
          <a:lstStyle/>
          <a:p>
            <a:r>
              <a:rPr lang="en-GB" sz="800" dirty="0">
                <a:latin typeface="Century Gothic" panose="020B0502020202020204" pitchFamily="34" charset="0"/>
              </a:rPr>
              <a:t>Jacket Potatoes with a choice of fillings or Cheese Sandwich, Salad Bar, Freshly Baked Bread, Fresh Fruit, Yoghurt</a:t>
            </a:r>
            <a:endParaRPr lang="en-GB" sz="800" b="1" dirty="0">
              <a:latin typeface="Century Gothic" panose="020B0502020202020204" pitchFamily="34" charset="0"/>
            </a:endParaRPr>
          </a:p>
        </p:txBody>
      </p:sp>
      <p:sp>
        <p:nvSpPr>
          <p:cNvPr id="26" name="Freeform 23">
            <a:extLst>
              <a:ext uri="{FF2B5EF4-FFF2-40B4-BE49-F238E27FC236}">
                <a16:creationId xmlns:a16="http://schemas.microsoft.com/office/drawing/2014/main" id="{95225C1D-443B-B4A7-CC99-557DBB44BBE6}"/>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8DECF315-E6C0-4609-AD6F-B21792A220FD}"/>
              </a:ext>
            </a:extLst>
          </p:cNvPr>
          <p:cNvSpPr/>
          <p:nvPr/>
        </p:nvSpPr>
        <p:spPr>
          <a:xfrm>
            <a:off x="9295038" y="2802212"/>
            <a:ext cx="328419" cy="247672"/>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75A8CFFB-7242-AF73-9F33-2A586C8C79E2}"/>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46A51EC3-5233-1291-565C-9732C0D3907B}"/>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DFE4DD8F-55C9-B147-09B2-84FC86F70959}"/>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C9BF3FAA-8155-F048-11E6-7B4E2F191F1E}"/>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39949F58-C203-08CB-4258-9CA4933DB14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0D8EFEBB-BED2-A520-E454-6AE5188E2D4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D3D5C3EB-6FF4-5596-71D5-9827B99F8DC2}"/>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699A028C-6078-4F13-CDE8-CD4E111B8648}"/>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250BB272-D121-D907-F455-FDF13C5000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0D5C967E-5D5F-114C-C8B0-E6ECD156EB20}"/>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FFE42405-D078-5A06-0840-5EDDAF20F878}"/>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ABF813D0-5BD4-5FD2-9594-218BFBD7EB48}"/>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CDEA061B-3B53-55E6-32F2-014041C36BE9}"/>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E005CA79-A5F5-63B1-8228-C2964D85C901}"/>
              </a:ext>
            </a:extLst>
          </p:cNvPr>
          <p:cNvGraphicFramePr>
            <a:graphicFrameLocks noGrp="1"/>
          </p:cNvGraphicFramePr>
          <p:nvPr>
            <p:extLst>
              <p:ext uri="{D42A27DB-BD31-4B8C-83A1-F6EECF244321}">
                <p14:modId xmlns:p14="http://schemas.microsoft.com/office/powerpoint/2010/main" val="3177798641"/>
              </p:ext>
            </p:extLst>
          </p:nvPr>
        </p:nvGraphicFramePr>
        <p:xfrm>
          <a:off x="1419247" y="777390"/>
          <a:ext cx="7741650" cy="164983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Macaroni</a:t>
                      </a:r>
                    </a:p>
                    <a:p>
                      <a:pPr algn="ctr"/>
                      <a:r>
                        <a:rPr lang="en-GB" sz="800" b="0">
                          <a:solidFill>
                            <a:schemeClr val="tx1"/>
                          </a:solidFill>
                          <a:latin typeface="Century Gothic" panose="020B0502020202020204" pitchFamily="34" charset="0"/>
                        </a:rPr>
                        <a:t> Cheese</a:t>
                      </a:r>
                      <a:r>
                        <a:rPr kumimoji="0" lang="en-GB" sz="800" b="0" i="0" u="none" strike="noStrike" kern="1200" cap="none" spc="0" normalizeH="0" baseline="0" noProof="0">
                          <a:ln>
                            <a:noFill/>
                          </a:ln>
                          <a:solidFill>
                            <a:schemeClr val="tx1"/>
                          </a:solidFill>
                          <a:effectLst/>
                          <a:uLnTx/>
                          <a:uFillTx/>
                          <a:latin typeface="Century Gothic" panose="020B0502020202020204" pitchFamily="34" charset="0"/>
                          <a:ea typeface="+mn-ea"/>
                          <a:cs typeface="+mn-cs"/>
                        </a:rPr>
                        <a:t>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0" dirty="0">
                          <a:solidFill>
                            <a:schemeClr val="tx1"/>
                          </a:solidFill>
                          <a:latin typeface="Century Gothic" panose="020B0502020202020204" pitchFamily="34" charset="0"/>
                        </a:rPr>
                        <a:t>Pork </a:t>
                      </a:r>
                    </a:p>
                    <a:p>
                      <a:pPr algn="ctr"/>
                      <a:r>
                        <a:rPr lang="en-GB" sz="800" b="0" dirty="0">
                          <a:solidFill>
                            <a:schemeClr val="tx1"/>
                          </a:solidFill>
                          <a:latin typeface="Century Gothic" panose="020B0502020202020204" pitchFamily="34" charset="0"/>
                        </a:rPr>
                        <a:t>Sausage Roll 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Roast </a:t>
                      </a:r>
                      <a:r>
                        <a:rPr lang="en-GB" sz="800" b="0">
                          <a:solidFill>
                            <a:schemeClr val="tx1"/>
                          </a:solidFill>
                          <a:latin typeface="Century Gothic" panose="020B0502020202020204" pitchFamily="34" charset="0"/>
                        </a:rPr>
                        <a:t>Chicken</a:t>
                      </a:r>
                      <a:r>
                        <a:rPr lang="en-GB" sz="800" b="0">
                          <a:solidFill>
                            <a:prstClr val="black"/>
                          </a:solidFill>
                          <a:latin typeface="Century Gothic" panose="020B0502020202020204" pitchFamily="34" charset="0"/>
                        </a:rPr>
                        <a:t>, Stuffing, Roast Potatoes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prstClr val="black"/>
                          </a:solidFill>
                          <a:latin typeface="Century Gothic" panose="020B0502020202020204" pitchFamily="34" charset="0"/>
                        </a:rPr>
                        <a:t>&amp; Gravy</a:t>
                      </a:r>
                      <a:endPar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Bolognaise</a:t>
                      </a:r>
                      <a:endParaRPr lang="en-US" sz="800" b="0" i="0" u="none" strike="noStrike" noProof="0">
                        <a:solidFill>
                          <a:schemeClr val="tx1"/>
                        </a:solidFill>
                        <a:highlight>
                          <a:srgbClr val="FFFF00"/>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or Salmon 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Chickpea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Chilli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Roasted Quorn, </a:t>
                      </a:r>
                    </a:p>
                    <a:p>
                      <a:pPr algn="ctr"/>
                      <a:r>
                        <a:rPr lang="en-GB" sz="800">
                          <a:latin typeface="Century Gothic" panose="020B0502020202020204" pitchFamily="34" charset="0"/>
                        </a:rPr>
                        <a:t>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Smokey Bean Burger with </a:t>
                      </a:r>
                      <a:r>
                        <a:rPr lang="en-US" sz="800" b="0" i="0" u="none" strike="noStrike" noProof="0">
                          <a:solidFill>
                            <a:schemeClr val="tx1"/>
                          </a:solidFill>
                          <a:latin typeface="Century Gothic" panose="020B0502020202020204" pitchFamily="34" charset="0"/>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panose="020B0502020202020204" pitchFamily="34" charset="0"/>
                        </a:rPr>
                        <a:t>NEW </a:t>
                      </a:r>
                      <a:r>
                        <a:rPr lang="en-GB" sz="800">
                          <a:latin typeface="Century Gothic" panose="020B0502020202020204" pitchFamily="34" charset="0"/>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a:t>
                      </a:r>
                    </a:p>
                    <a:p>
                      <a:pPr algn="ctr"/>
                      <a:r>
                        <a:rPr lang="en-GB" sz="800">
                          <a:latin typeface="Century Gothic" panose="020B0502020202020204" pitchFamily="34" charset="0"/>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Strawberry Jelly </a:t>
                      </a:r>
                    </a:p>
                    <a:p>
                      <a:pPr algn="ctr"/>
                      <a:r>
                        <a:rPr lang="en-GB" sz="800" dirty="0">
                          <a:latin typeface="Century Gothic" panose="020B0502020202020204" pitchFamily="34" charset="0"/>
                        </a:rPr>
                        <a:t>with Mandarins</a:t>
                      </a:r>
                    </a:p>
                    <a:p>
                      <a:pPr algn="ctr"/>
                      <a:endParaRPr lang="en-GB" sz="800" dirty="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Apple</a:t>
                      </a:r>
                    </a:p>
                    <a:p>
                      <a:pPr algn="ctr"/>
                      <a:r>
                        <a:rPr lang="en-GB" sz="800" dirty="0">
                          <a:latin typeface="Century Gothic" panose="020B0502020202020204" pitchFamily="34" charset="0"/>
                        </a:rPr>
                        <a:t> Flapjack</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E4E639B0-EB0D-28D9-1D62-60E88EEF069F}"/>
              </a:ext>
            </a:extLst>
          </p:cNvPr>
          <p:cNvGraphicFramePr>
            <a:graphicFrameLocks noGrp="1"/>
          </p:cNvGraphicFramePr>
          <p:nvPr>
            <p:extLst>
              <p:ext uri="{D42A27DB-BD31-4B8C-83A1-F6EECF244321}">
                <p14:modId xmlns:p14="http://schemas.microsoft.com/office/powerpoint/2010/main" val="2206137548"/>
              </p:ext>
            </p:extLst>
          </p:nvPr>
        </p:nvGraphicFramePr>
        <p:xfrm>
          <a:off x="1468713" y="2409625"/>
          <a:ext cx="7741650" cy="1799319"/>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Tomato Pizza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with Potato Wedges</a:t>
                      </a: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Beef Chilli with Rice &amp;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Chicken Sausage, Roast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Greek Chicken Pitta with Herby Rice, Tzatziki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&amp;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Chips &amp; 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Rainbow Pizza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With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dirty="0">
                          <a:solidFill>
                            <a:schemeClr val="tx1"/>
                          </a:solidFill>
                          <a:latin typeface="Century Gothic" panose="020B0502020202020204" pitchFamily="34" charset="0"/>
                        </a:rPr>
                        <a:t>Vegan Sausages in a Tomato Sauce</a:t>
                      </a:r>
                      <a:endParaRPr lang="en-GB" sz="800" b="0" dirty="0">
                        <a:solidFill>
                          <a:schemeClr val="tx1"/>
                        </a:solidFill>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0">
                          <a:latin typeface="Century Gothic" panose="020B0502020202020204" pitchFamily="34" charset="0"/>
                        </a:rPr>
                        <a:t>Roast Potatoes </a:t>
                      </a:r>
                      <a:r>
                        <a:rPr lang="en-GB" sz="800">
                          <a:latin typeface="Century Gothic" panose="020B0502020202020204" pitchFamily="34" charset="0"/>
                        </a:rPr>
                        <a:t>&amp;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Herby Rice, Tzatziki &amp; Salad</a:t>
                      </a: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NEW </a:t>
                      </a:r>
                      <a:r>
                        <a:rPr lang="en-GB" sz="800">
                          <a:latin typeface="Century Gothic" panose="020B0502020202020204" pitchFamily="34" charset="0"/>
                        </a:rPr>
                        <a:t>Cheesy Broccoli Frittata with 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dirty="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Peaches &amp;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Jam &amp; Coconut Sponge with 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err="1">
                          <a:latin typeface="Century Gothic" panose="020B0502020202020204" pitchFamily="34" charset="0"/>
                        </a:rPr>
                        <a:t>Oaty</a:t>
                      </a:r>
                      <a:r>
                        <a:rPr lang="en-GB" sz="800" dirty="0">
                          <a:latin typeface="Century Gothic" panose="020B0502020202020204" pitchFamily="34" charset="0"/>
                        </a:rPr>
                        <a:t> </a:t>
                      </a:r>
                    </a:p>
                    <a:p>
                      <a:pPr algn="ctr"/>
                      <a:r>
                        <a:rPr lang="en-GB" sz="800" dirty="0">
                          <a:latin typeface="Century Gothic" panose="020B0502020202020204" pitchFamily="34" charset="0"/>
                        </a:rPr>
                        <a:t>Cookie</a:t>
                      </a:r>
                    </a:p>
                    <a:p>
                      <a:pPr algn="ctr"/>
                      <a:endParaRPr lang="en-GB" sz="800" dirty="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8A7E8919-54F1-2CB5-E1F1-6220E0A7FE5A}"/>
              </a:ext>
            </a:extLst>
          </p:cNvPr>
          <p:cNvGraphicFramePr>
            <a:graphicFrameLocks noGrp="1"/>
          </p:cNvGraphicFramePr>
          <p:nvPr>
            <p:extLst>
              <p:ext uri="{D42A27DB-BD31-4B8C-83A1-F6EECF244321}">
                <p14:modId xmlns:p14="http://schemas.microsoft.com/office/powerpoint/2010/main" val="4179907900"/>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Beef Burger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with Potato Wedges &amp; 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Pork Sausage,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Chef Shilpa’s Chicken Korma with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Fishfingers with Chips &amp; 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NEW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latin typeface="Century Gothic" panose="020B0502020202020204" pitchFamily="34" charset="0"/>
                        </a:rPr>
                        <a:t>Mexican Bean Roll with </a:t>
                      </a:r>
                      <a:r>
                        <a:rPr lang="en-GB" sz="800" b="0">
                          <a:solidFill>
                            <a:schemeClr val="tx1"/>
                          </a:solidFill>
                          <a:latin typeface="Century Gothic" panose="020B0502020202020204" pitchFamily="34" charset="0"/>
                        </a:rPr>
                        <a:t>Potato Wedges&amp; </a:t>
                      </a:r>
                      <a:r>
                        <a:rPr lang="en-GB" sz="800" b="0" dirty="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i="0" u="none" strike="noStrike" noProof="0">
                          <a:solidFill>
                            <a:schemeClr val="tx1"/>
                          </a:solidFill>
                          <a:latin typeface="Century Gothic" panose="020B0502020202020204" pitchFamily="34" charset="0"/>
                        </a:rPr>
                        <a:t>Vegetable Loaf with Stuffing, Mashed Potatoes &amp; 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latin typeface="Century Gothic" panose="020B0502020202020204" pitchFamily="34" charset="0"/>
                        </a:rPr>
                        <a:t>Strawberry and Apple Crumble with 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panose="020B0502020202020204" pitchFamily="34" charset="0"/>
                        </a:rPr>
                        <a:t>Vanilla </a:t>
                      </a:r>
                    </a:p>
                    <a:p>
                      <a:pPr algn="ctr"/>
                      <a:r>
                        <a:rPr lang="en-GB" sz="800" dirty="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sp>
        <p:nvSpPr>
          <p:cNvPr id="9" name="Freeform 23">
            <a:extLst>
              <a:ext uri="{FF2B5EF4-FFF2-40B4-BE49-F238E27FC236}">
                <a16:creationId xmlns:a16="http://schemas.microsoft.com/office/drawing/2014/main" id="{30C63CD2-D481-3395-AC0D-A8E93A4A5CD3}"/>
              </a:ext>
            </a:extLst>
          </p:cNvPr>
          <p:cNvSpPr/>
          <p:nvPr/>
        </p:nvSpPr>
        <p:spPr>
          <a:xfrm flipH="1">
            <a:off x="4110210" y="148202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0" name="Freeform 23">
            <a:extLst>
              <a:ext uri="{FF2B5EF4-FFF2-40B4-BE49-F238E27FC236}">
                <a16:creationId xmlns:a16="http://schemas.microsoft.com/office/drawing/2014/main" id="{513D2C2B-9117-5DF1-0691-BE0E72BBA4B8}"/>
              </a:ext>
            </a:extLst>
          </p:cNvPr>
          <p:cNvSpPr/>
          <p:nvPr/>
        </p:nvSpPr>
        <p:spPr>
          <a:xfrm flipH="1">
            <a:off x="2615266" y="1449392"/>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2" name="Freeform 23">
            <a:extLst>
              <a:ext uri="{FF2B5EF4-FFF2-40B4-BE49-F238E27FC236}">
                <a16:creationId xmlns:a16="http://schemas.microsoft.com/office/drawing/2014/main" id="{98B29D71-9882-2F04-36BD-28D8E671B5A1}"/>
              </a:ext>
            </a:extLst>
          </p:cNvPr>
          <p:cNvSpPr/>
          <p:nvPr/>
        </p:nvSpPr>
        <p:spPr>
          <a:xfrm flipH="1">
            <a:off x="2615266" y="2559360"/>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3" name="Freeform 23">
            <a:extLst>
              <a:ext uri="{FF2B5EF4-FFF2-40B4-BE49-F238E27FC236}">
                <a16:creationId xmlns:a16="http://schemas.microsoft.com/office/drawing/2014/main" id="{EC7C8DC2-8221-602B-5182-3F3D3D60D569}"/>
              </a:ext>
            </a:extLst>
          </p:cNvPr>
          <p:cNvSpPr/>
          <p:nvPr/>
        </p:nvSpPr>
        <p:spPr>
          <a:xfrm flipH="1">
            <a:off x="2644652" y="3080718"/>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5" name="Freeform 23">
            <a:extLst>
              <a:ext uri="{FF2B5EF4-FFF2-40B4-BE49-F238E27FC236}">
                <a16:creationId xmlns:a16="http://schemas.microsoft.com/office/drawing/2014/main" id="{C2AC4760-79E8-8D37-A9F3-7877230E2332}"/>
              </a:ext>
            </a:extLst>
          </p:cNvPr>
          <p:cNvSpPr/>
          <p:nvPr/>
        </p:nvSpPr>
        <p:spPr>
          <a:xfrm flipH="1">
            <a:off x="3958724" y="277208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8" name="Freeform 23">
            <a:extLst>
              <a:ext uri="{FF2B5EF4-FFF2-40B4-BE49-F238E27FC236}">
                <a16:creationId xmlns:a16="http://schemas.microsoft.com/office/drawing/2014/main" id="{EC597BF4-1447-EC29-7590-021C8EB1FD76}"/>
              </a:ext>
            </a:extLst>
          </p:cNvPr>
          <p:cNvSpPr/>
          <p:nvPr/>
        </p:nvSpPr>
        <p:spPr>
          <a:xfrm flipH="1">
            <a:off x="7329555" y="4511427"/>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9" name="Freeform 23">
            <a:extLst>
              <a:ext uri="{FF2B5EF4-FFF2-40B4-BE49-F238E27FC236}">
                <a16:creationId xmlns:a16="http://schemas.microsoft.com/office/drawing/2014/main" id="{97FE4419-5112-AE40-CAF3-B27FC3B2D48E}"/>
              </a:ext>
            </a:extLst>
          </p:cNvPr>
          <p:cNvSpPr/>
          <p:nvPr/>
        </p:nvSpPr>
        <p:spPr>
          <a:xfrm flipH="1">
            <a:off x="7446259" y="5563414"/>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grpSp>
        <p:nvGrpSpPr>
          <p:cNvPr id="20" name="Group 7">
            <a:extLst>
              <a:ext uri="{FF2B5EF4-FFF2-40B4-BE49-F238E27FC236}">
                <a16:creationId xmlns:a16="http://schemas.microsoft.com/office/drawing/2014/main" id="{56016D22-E136-827A-E37A-43645BE2C44D}"/>
              </a:ext>
            </a:extLst>
          </p:cNvPr>
          <p:cNvGrpSpPr/>
          <p:nvPr/>
        </p:nvGrpSpPr>
        <p:grpSpPr>
          <a:xfrm>
            <a:off x="6370894" y="900041"/>
            <a:ext cx="146062" cy="149950"/>
            <a:chOff x="0" y="0"/>
            <a:chExt cx="3741232" cy="3821539"/>
          </a:xfrm>
        </p:grpSpPr>
        <p:sp>
          <p:nvSpPr>
            <p:cNvPr id="21" name="Freeform 8">
              <a:extLst>
                <a:ext uri="{FF2B5EF4-FFF2-40B4-BE49-F238E27FC236}">
                  <a16:creationId xmlns:a16="http://schemas.microsoft.com/office/drawing/2014/main" id="{ACF5676B-957F-44E9-85BE-A3F9528A3D6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22" name="Freeform 9">
              <a:extLst>
                <a:ext uri="{FF2B5EF4-FFF2-40B4-BE49-F238E27FC236}">
                  <a16:creationId xmlns:a16="http://schemas.microsoft.com/office/drawing/2014/main" id="{6B6317DA-8D8A-2408-8B58-A642C7515BB5}"/>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23" name="Group 10">
              <a:extLst>
                <a:ext uri="{FF2B5EF4-FFF2-40B4-BE49-F238E27FC236}">
                  <a16:creationId xmlns:a16="http://schemas.microsoft.com/office/drawing/2014/main" id="{A7530AF5-2D6D-2C84-66BE-DC01E8442880}"/>
                </a:ext>
              </a:extLst>
            </p:cNvPr>
            <p:cNvGrpSpPr/>
            <p:nvPr/>
          </p:nvGrpSpPr>
          <p:grpSpPr>
            <a:xfrm>
              <a:off x="0" y="1810741"/>
              <a:ext cx="852996" cy="852996"/>
              <a:chOff x="0" y="0"/>
              <a:chExt cx="812800" cy="812800"/>
            </a:xfrm>
          </p:grpSpPr>
          <p:sp>
            <p:nvSpPr>
              <p:cNvPr id="41" name="Freeform 11">
                <a:extLst>
                  <a:ext uri="{FF2B5EF4-FFF2-40B4-BE49-F238E27FC236}">
                    <a16:creationId xmlns:a16="http://schemas.microsoft.com/office/drawing/2014/main" id="{EE170973-B642-1F2C-93D1-45B022798F6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42" name="TextBox 12">
                <a:extLst>
                  <a:ext uri="{FF2B5EF4-FFF2-40B4-BE49-F238E27FC236}">
                    <a16:creationId xmlns:a16="http://schemas.microsoft.com/office/drawing/2014/main" id="{9B5BDA15-57C3-DC37-83C0-8609714E1CF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8" name="Group 13">
              <a:extLst>
                <a:ext uri="{FF2B5EF4-FFF2-40B4-BE49-F238E27FC236}">
                  <a16:creationId xmlns:a16="http://schemas.microsoft.com/office/drawing/2014/main" id="{BC8325A5-6377-7F67-0985-108C80BCD18E}"/>
                </a:ext>
              </a:extLst>
            </p:cNvPr>
            <p:cNvGrpSpPr/>
            <p:nvPr/>
          </p:nvGrpSpPr>
          <p:grpSpPr>
            <a:xfrm>
              <a:off x="2570638" y="270521"/>
              <a:ext cx="583309" cy="583309"/>
              <a:chOff x="0" y="0"/>
              <a:chExt cx="812800" cy="812800"/>
            </a:xfrm>
          </p:grpSpPr>
          <p:sp>
            <p:nvSpPr>
              <p:cNvPr id="39" name="Freeform 14">
                <a:extLst>
                  <a:ext uri="{FF2B5EF4-FFF2-40B4-BE49-F238E27FC236}">
                    <a16:creationId xmlns:a16="http://schemas.microsoft.com/office/drawing/2014/main" id="{586A765F-E494-814D-D9C4-38874AF15F8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0" name="TextBox 15">
                <a:extLst>
                  <a:ext uri="{FF2B5EF4-FFF2-40B4-BE49-F238E27FC236}">
                    <a16:creationId xmlns:a16="http://schemas.microsoft.com/office/drawing/2014/main" id="{4FDD08E0-A9AB-FD6B-8DDA-95DC5BA8D2A2}"/>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43" name="Group 7">
            <a:extLst>
              <a:ext uri="{FF2B5EF4-FFF2-40B4-BE49-F238E27FC236}">
                <a16:creationId xmlns:a16="http://schemas.microsoft.com/office/drawing/2014/main" id="{AA18DD58-D363-1D59-08E6-84FF98201ECE}"/>
              </a:ext>
            </a:extLst>
          </p:cNvPr>
          <p:cNvGrpSpPr/>
          <p:nvPr/>
        </p:nvGrpSpPr>
        <p:grpSpPr>
          <a:xfrm>
            <a:off x="3055475" y="2509148"/>
            <a:ext cx="146062" cy="149950"/>
            <a:chOff x="0" y="0"/>
            <a:chExt cx="3741232" cy="3821539"/>
          </a:xfrm>
        </p:grpSpPr>
        <p:sp>
          <p:nvSpPr>
            <p:cNvPr id="44" name="Freeform 8">
              <a:extLst>
                <a:ext uri="{FF2B5EF4-FFF2-40B4-BE49-F238E27FC236}">
                  <a16:creationId xmlns:a16="http://schemas.microsoft.com/office/drawing/2014/main" id="{81C841DA-7CDB-1D4C-199C-4C8C37D0C877}"/>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45" name="Freeform 9">
              <a:extLst>
                <a:ext uri="{FF2B5EF4-FFF2-40B4-BE49-F238E27FC236}">
                  <a16:creationId xmlns:a16="http://schemas.microsoft.com/office/drawing/2014/main" id="{1A1F44FF-5C08-391F-BEC4-42A2D062B17B}"/>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46" name="Group 10">
              <a:extLst>
                <a:ext uri="{FF2B5EF4-FFF2-40B4-BE49-F238E27FC236}">
                  <a16:creationId xmlns:a16="http://schemas.microsoft.com/office/drawing/2014/main" id="{92A530D6-5910-DE44-ED7D-54C9141BF9E7}"/>
                </a:ext>
              </a:extLst>
            </p:cNvPr>
            <p:cNvGrpSpPr/>
            <p:nvPr/>
          </p:nvGrpSpPr>
          <p:grpSpPr>
            <a:xfrm>
              <a:off x="0" y="1810741"/>
              <a:ext cx="852996" cy="852996"/>
              <a:chOff x="0" y="0"/>
              <a:chExt cx="812800" cy="812800"/>
            </a:xfrm>
          </p:grpSpPr>
          <p:sp>
            <p:nvSpPr>
              <p:cNvPr id="51" name="Freeform 11">
                <a:extLst>
                  <a:ext uri="{FF2B5EF4-FFF2-40B4-BE49-F238E27FC236}">
                    <a16:creationId xmlns:a16="http://schemas.microsoft.com/office/drawing/2014/main" id="{B2EB9A86-648D-AB9F-A03E-5B487E480E93}"/>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52" name="TextBox 12">
                <a:extLst>
                  <a:ext uri="{FF2B5EF4-FFF2-40B4-BE49-F238E27FC236}">
                    <a16:creationId xmlns:a16="http://schemas.microsoft.com/office/drawing/2014/main" id="{3394CD02-6698-1A0A-4E44-14D0AA6B5DE4}"/>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47" name="Group 13">
              <a:extLst>
                <a:ext uri="{FF2B5EF4-FFF2-40B4-BE49-F238E27FC236}">
                  <a16:creationId xmlns:a16="http://schemas.microsoft.com/office/drawing/2014/main" id="{A0DEEA81-F2BF-95CF-68BD-317D3334286F}"/>
                </a:ext>
              </a:extLst>
            </p:cNvPr>
            <p:cNvGrpSpPr/>
            <p:nvPr/>
          </p:nvGrpSpPr>
          <p:grpSpPr>
            <a:xfrm>
              <a:off x="2570638" y="270521"/>
              <a:ext cx="583309" cy="583309"/>
              <a:chOff x="0" y="0"/>
              <a:chExt cx="812800" cy="812800"/>
            </a:xfrm>
          </p:grpSpPr>
          <p:sp>
            <p:nvSpPr>
              <p:cNvPr id="48" name="Freeform 14">
                <a:extLst>
                  <a:ext uri="{FF2B5EF4-FFF2-40B4-BE49-F238E27FC236}">
                    <a16:creationId xmlns:a16="http://schemas.microsoft.com/office/drawing/2014/main" id="{67CBFDCA-E179-8542-005A-A48C00895C04}"/>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49" name="TextBox 15">
                <a:extLst>
                  <a:ext uri="{FF2B5EF4-FFF2-40B4-BE49-F238E27FC236}">
                    <a16:creationId xmlns:a16="http://schemas.microsoft.com/office/drawing/2014/main" id="{D4B56E6C-75B2-6865-20C9-F649C96851AE}"/>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62" name="Freeform 44">
            <a:extLst>
              <a:ext uri="{FF2B5EF4-FFF2-40B4-BE49-F238E27FC236}">
                <a16:creationId xmlns:a16="http://schemas.microsoft.com/office/drawing/2014/main" id="{9E2A8F62-F7C5-92EE-B1AF-2A59E2387917}"/>
              </a:ext>
            </a:extLst>
          </p:cNvPr>
          <p:cNvSpPr/>
          <p:nvPr/>
        </p:nvSpPr>
        <p:spPr>
          <a:xfrm>
            <a:off x="1622950" y="145455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3" name="Freeform 44">
            <a:extLst>
              <a:ext uri="{FF2B5EF4-FFF2-40B4-BE49-F238E27FC236}">
                <a16:creationId xmlns:a16="http://schemas.microsoft.com/office/drawing/2014/main" id="{F10412DD-D89D-24A9-55F5-A2798895DAD0}"/>
              </a:ext>
            </a:extLst>
          </p:cNvPr>
          <p:cNvSpPr/>
          <p:nvPr/>
        </p:nvSpPr>
        <p:spPr>
          <a:xfrm>
            <a:off x="3194529" y="148877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4" name="Freeform 44">
            <a:extLst>
              <a:ext uri="{FF2B5EF4-FFF2-40B4-BE49-F238E27FC236}">
                <a16:creationId xmlns:a16="http://schemas.microsoft.com/office/drawing/2014/main" id="{30AD2C74-C1ED-0ECF-3281-49DD1B411599}"/>
              </a:ext>
            </a:extLst>
          </p:cNvPr>
          <p:cNvSpPr/>
          <p:nvPr/>
        </p:nvSpPr>
        <p:spPr>
          <a:xfrm>
            <a:off x="4690829" y="137824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5" name="Freeform 44">
            <a:extLst>
              <a:ext uri="{FF2B5EF4-FFF2-40B4-BE49-F238E27FC236}">
                <a16:creationId xmlns:a16="http://schemas.microsoft.com/office/drawing/2014/main" id="{E2E5B40E-2B6D-D836-2B10-47A4092FE4C6}"/>
              </a:ext>
            </a:extLst>
          </p:cNvPr>
          <p:cNvSpPr/>
          <p:nvPr/>
        </p:nvSpPr>
        <p:spPr>
          <a:xfrm>
            <a:off x="6293413" y="154322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7" name="Freeform 44">
            <a:extLst>
              <a:ext uri="{FF2B5EF4-FFF2-40B4-BE49-F238E27FC236}">
                <a16:creationId xmlns:a16="http://schemas.microsoft.com/office/drawing/2014/main" id="{C7E923E4-1460-C498-7163-7122E6A8AC7B}"/>
              </a:ext>
            </a:extLst>
          </p:cNvPr>
          <p:cNvSpPr/>
          <p:nvPr/>
        </p:nvSpPr>
        <p:spPr>
          <a:xfrm>
            <a:off x="3257574" y="3035450"/>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8" name="Freeform 44">
            <a:extLst>
              <a:ext uri="{FF2B5EF4-FFF2-40B4-BE49-F238E27FC236}">
                <a16:creationId xmlns:a16="http://schemas.microsoft.com/office/drawing/2014/main" id="{4AA228A1-86F2-8820-F60D-15717E1B1ABC}"/>
              </a:ext>
            </a:extLst>
          </p:cNvPr>
          <p:cNvSpPr/>
          <p:nvPr/>
        </p:nvSpPr>
        <p:spPr>
          <a:xfrm>
            <a:off x="4751350" y="309103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9" name="Freeform 44">
            <a:extLst>
              <a:ext uri="{FF2B5EF4-FFF2-40B4-BE49-F238E27FC236}">
                <a16:creationId xmlns:a16="http://schemas.microsoft.com/office/drawing/2014/main" id="{39926840-38DF-B062-7D3E-146A7980A242}"/>
              </a:ext>
            </a:extLst>
          </p:cNvPr>
          <p:cNvSpPr/>
          <p:nvPr/>
        </p:nvSpPr>
        <p:spPr>
          <a:xfrm>
            <a:off x="7929775" y="4927362"/>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0" name="Freeform 44">
            <a:extLst>
              <a:ext uri="{FF2B5EF4-FFF2-40B4-BE49-F238E27FC236}">
                <a16:creationId xmlns:a16="http://schemas.microsoft.com/office/drawing/2014/main" id="{F2B64B6D-DEFD-0ABC-5387-1F1F659B4320}"/>
              </a:ext>
            </a:extLst>
          </p:cNvPr>
          <p:cNvSpPr/>
          <p:nvPr/>
        </p:nvSpPr>
        <p:spPr>
          <a:xfrm>
            <a:off x="3052539" y="47414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1" name="Freeform 44">
            <a:extLst>
              <a:ext uri="{FF2B5EF4-FFF2-40B4-BE49-F238E27FC236}">
                <a16:creationId xmlns:a16="http://schemas.microsoft.com/office/drawing/2014/main" id="{04134602-137F-1A01-FB30-5615371C88B3}"/>
              </a:ext>
            </a:extLst>
          </p:cNvPr>
          <p:cNvSpPr/>
          <p:nvPr/>
        </p:nvSpPr>
        <p:spPr>
          <a:xfrm>
            <a:off x="4627411" y="47260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2" name="Freeform 23">
            <a:extLst>
              <a:ext uri="{FF2B5EF4-FFF2-40B4-BE49-F238E27FC236}">
                <a16:creationId xmlns:a16="http://schemas.microsoft.com/office/drawing/2014/main" id="{E8F62CF4-96CF-09E3-7DF7-BCA08DB4BBE5}"/>
              </a:ext>
            </a:extLst>
          </p:cNvPr>
          <p:cNvSpPr/>
          <p:nvPr/>
        </p:nvSpPr>
        <p:spPr>
          <a:xfrm flipH="1">
            <a:off x="8671559" y="3917051"/>
            <a:ext cx="116704" cy="153967"/>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3" name="Freeform 44">
            <a:extLst>
              <a:ext uri="{FF2B5EF4-FFF2-40B4-BE49-F238E27FC236}">
                <a16:creationId xmlns:a16="http://schemas.microsoft.com/office/drawing/2014/main" id="{FD36822F-86F8-E365-0C98-7A90979047A1}"/>
              </a:ext>
            </a:extLst>
          </p:cNvPr>
          <p:cNvSpPr/>
          <p:nvPr/>
        </p:nvSpPr>
        <p:spPr>
          <a:xfrm>
            <a:off x="1708138" y="4390311"/>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4" name="Freeform 44">
            <a:extLst>
              <a:ext uri="{FF2B5EF4-FFF2-40B4-BE49-F238E27FC236}">
                <a16:creationId xmlns:a16="http://schemas.microsoft.com/office/drawing/2014/main" id="{14302F22-10FD-D030-D12C-D14592E78F52}"/>
              </a:ext>
            </a:extLst>
          </p:cNvPr>
          <p:cNvSpPr/>
          <p:nvPr/>
        </p:nvSpPr>
        <p:spPr>
          <a:xfrm>
            <a:off x="4930828" y="215681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5" name="Freeform 44">
            <a:extLst>
              <a:ext uri="{FF2B5EF4-FFF2-40B4-BE49-F238E27FC236}">
                <a16:creationId xmlns:a16="http://schemas.microsoft.com/office/drawing/2014/main" id="{599C67E7-3C6C-889C-D2B6-D65D10F3F8D9}"/>
              </a:ext>
            </a:extLst>
          </p:cNvPr>
          <p:cNvSpPr/>
          <p:nvPr/>
        </p:nvSpPr>
        <p:spPr>
          <a:xfrm>
            <a:off x="6252076" y="2118619"/>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6" name="Freeform 44">
            <a:extLst>
              <a:ext uri="{FF2B5EF4-FFF2-40B4-BE49-F238E27FC236}">
                <a16:creationId xmlns:a16="http://schemas.microsoft.com/office/drawing/2014/main" id="{530D3988-32FF-2E3C-73C8-2567AA73F33D}"/>
              </a:ext>
            </a:extLst>
          </p:cNvPr>
          <p:cNvSpPr/>
          <p:nvPr/>
        </p:nvSpPr>
        <p:spPr>
          <a:xfrm>
            <a:off x="8017369" y="2116957"/>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 name="Freeform 44">
            <a:extLst>
              <a:ext uri="{FF2B5EF4-FFF2-40B4-BE49-F238E27FC236}">
                <a16:creationId xmlns:a16="http://schemas.microsoft.com/office/drawing/2014/main" id="{EE296D21-6057-AD8F-8707-692C962EF580}"/>
              </a:ext>
            </a:extLst>
          </p:cNvPr>
          <p:cNvSpPr/>
          <p:nvPr/>
        </p:nvSpPr>
        <p:spPr>
          <a:xfrm>
            <a:off x="8042374" y="3923543"/>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2" name="Freeform 44">
            <a:extLst>
              <a:ext uri="{FF2B5EF4-FFF2-40B4-BE49-F238E27FC236}">
                <a16:creationId xmlns:a16="http://schemas.microsoft.com/office/drawing/2014/main" id="{7AB83323-04BF-EDE7-4EE2-75140EDB90B5}"/>
              </a:ext>
            </a:extLst>
          </p:cNvPr>
          <p:cNvSpPr/>
          <p:nvPr/>
        </p:nvSpPr>
        <p:spPr>
          <a:xfrm>
            <a:off x="4709529" y="3977025"/>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3" name="Freeform 44">
            <a:extLst>
              <a:ext uri="{FF2B5EF4-FFF2-40B4-BE49-F238E27FC236}">
                <a16:creationId xmlns:a16="http://schemas.microsoft.com/office/drawing/2014/main" id="{21F4E93A-6794-AB82-A8D0-AB67B3A3B844}"/>
              </a:ext>
            </a:extLst>
          </p:cNvPr>
          <p:cNvSpPr/>
          <p:nvPr/>
        </p:nvSpPr>
        <p:spPr>
          <a:xfrm>
            <a:off x="4838833" y="5473536"/>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sp>
        <p:nvSpPr>
          <p:cNvPr id="74" name="Freeform 44">
            <a:extLst>
              <a:ext uri="{FF2B5EF4-FFF2-40B4-BE49-F238E27FC236}">
                <a16:creationId xmlns:a16="http://schemas.microsoft.com/office/drawing/2014/main" id="{B389ABA7-DB7E-A14C-51B0-3E4607E8DB2C}"/>
              </a:ext>
            </a:extLst>
          </p:cNvPr>
          <p:cNvSpPr/>
          <p:nvPr/>
        </p:nvSpPr>
        <p:spPr>
          <a:xfrm>
            <a:off x="7969952" y="5512698"/>
            <a:ext cx="148998" cy="118328"/>
          </a:xfrm>
          <a:prstGeom prst="rect">
            <a:avLst/>
          </a:prstGeom>
          <a:blipFill>
            <a:blip r:embed="rId5">
              <a:extLst>
                <a:ext uri="{96DAC541-7B7A-43D3-8B79-37D633B846F1}">
                  <asvg:svgBlip xmlns:asvg="http://schemas.microsoft.com/office/drawing/2016/SVG/main" r:embed="rId6"/>
                </a:ext>
              </a:extLst>
            </a:blip>
            <a:stretch>
              <a:fillRect/>
            </a:stretch>
          </a:blipFill>
        </p:spPr>
        <p:txBody>
          <a:bodyPr/>
          <a:lstStyle/>
          <a:p>
            <a:endParaRPr lang="en-GB"/>
          </a:p>
        </p:txBody>
      </p:sp>
      <p:grpSp>
        <p:nvGrpSpPr>
          <p:cNvPr id="75" name="Group 7">
            <a:extLst>
              <a:ext uri="{FF2B5EF4-FFF2-40B4-BE49-F238E27FC236}">
                <a16:creationId xmlns:a16="http://schemas.microsoft.com/office/drawing/2014/main" id="{FCDB1ACD-4D67-382F-DAC6-40690A70839E}"/>
              </a:ext>
            </a:extLst>
          </p:cNvPr>
          <p:cNvGrpSpPr/>
          <p:nvPr/>
        </p:nvGrpSpPr>
        <p:grpSpPr>
          <a:xfrm>
            <a:off x="3066166" y="4297318"/>
            <a:ext cx="146062" cy="149950"/>
            <a:chOff x="0" y="0"/>
            <a:chExt cx="3741232" cy="3821539"/>
          </a:xfrm>
        </p:grpSpPr>
        <p:sp>
          <p:nvSpPr>
            <p:cNvPr id="76" name="Freeform 8">
              <a:extLst>
                <a:ext uri="{FF2B5EF4-FFF2-40B4-BE49-F238E27FC236}">
                  <a16:creationId xmlns:a16="http://schemas.microsoft.com/office/drawing/2014/main" id="{A51D67A0-B1A9-A35E-9A18-09E11ECCBF8D}"/>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77" name="Freeform 9">
              <a:extLst>
                <a:ext uri="{FF2B5EF4-FFF2-40B4-BE49-F238E27FC236}">
                  <a16:creationId xmlns:a16="http://schemas.microsoft.com/office/drawing/2014/main" id="{352E9B2C-47A9-543B-D0E1-A0E97558457A}"/>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86" name="Group 10">
              <a:extLst>
                <a:ext uri="{FF2B5EF4-FFF2-40B4-BE49-F238E27FC236}">
                  <a16:creationId xmlns:a16="http://schemas.microsoft.com/office/drawing/2014/main" id="{D21288C6-5901-F5F1-4C6A-5695B2154403}"/>
                </a:ext>
              </a:extLst>
            </p:cNvPr>
            <p:cNvGrpSpPr/>
            <p:nvPr/>
          </p:nvGrpSpPr>
          <p:grpSpPr>
            <a:xfrm>
              <a:off x="0" y="1810741"/>
              <a:ext cx="852996" cy="852996"/>
              <a:chOff x="0" y="0"/>
              <a:chExt cx="812800" cy="812800"/>
            </a:xfrm>
          </p:grpSpPr>
          <p:sp>
            <p:nvSpPr>
              <p:cNvPr id="91" name="Freeform 11">
                <a:extLst>
                  <a:ext uri="{FF2B5EF4-FFF2-40B4-BE49-F238E27FC236}">
                    <a16:creationId xmlns:a16="http://schemas.microsoft.com/office/drawing/2014/main" id="{086EE76C-B2FC-B1AA-BFBB-96493EDB19B5}"/>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92" name="TextBox 12">
                <a:extLst>
                  <a:ext uri="{FF2B5EF4-FFF2-40B4-BE49-F238E27FC236}">
                    <a16:creationId xmlns:a16="http://schemas.microsoft.com/office/drawing/2014/main" id="{812B1409-E2D6-2FD3-3738-56A52B66A7D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87" name="Group 13">
              <a:extLst>
                <a:ext uri="{FF2B5EF4-FFF2-40B4-BE49-F238E27FC236}">
                  <a16:creationId xmlns:a16="http://schemas.microsoft.com/office/drawing/2014/main" id="{0EDA286E-67CD-0535-D8E1-E9CB74A38C78}"/>
                </a:ext>
              </a:extLst>
            </p:cNvPr>
            <p:cNvGrpSpPr/>
            <p:nvPr/>
          </p:nvGrpSpPr>
          <p:grpSpPr>
            <a:xfrm>
              <a:off x="2570638" y="270521"/>
              <a:ext cx="583309" cy="583309"/>
              <a:chOff x="0" y="0"/>
              <a:chExt cx="812800" cy="812800"/>
            </a:xfrm>
          </p:grpSpPr>
          <p:sp>
            <p:nvSpPr>
              <p:cNvPr id="88" name="Freeform 14">
                <a:extLst>
                  <a:ext uri="{FF2B5EF4-FFF2-40B4-BE49-F238E27FC236}">
                    <a16:creationId xmlns:a16="http://schemas.microsoft.com/office/drawing/2014/main" id="{4F4D9F99-750B-335F-DA64-3FAE3849903D}"/>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0" name="TextBox 15">
                <a:extLst>
                  <a:ext uri="{FF2B5EF4-FFF2-40B4-BE49-F238E27FC236}">
                    <a16:creationId xmlns:a16="http://schemas.microsoft.com/office/drawing/2014/main" id="{B7E1A5CE-493F-9CF9-4004-595E50688619}"/>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grpSp>
        <p:nvGrpSpPr>
          <p:cNvPr id="93" name="Group 7">
            <a:extLst>
              <a:ext uri="{FF2B5EF4-FFF2-40B4-BE49-F238E27FC236}">
                <a16:creationId xmlns:a16="http://schemas.microsoft.com/office/drawing/2014/main" id="{00A10CAB-E58D-AC5E-8308-FA083451C3E7}"/>
              </a:ext>
            </a:extLst>
          </p:cNvPr>
          <p:cNvGrpSpPr/>
          <p:nvPr/>
        </p:nvGrpSpPr>
        <p:grpSpPr>
          <a:xfrm>
            <a:off x="3186116" y="800669"/>
            <a:ext cx="146062" cy="149950"/>
            <a:chOff x="0" y="0"/>
            <a:chExt cx="3741232" cy="3821539"/>
          </a:xfrm>
        </p:grpSpPr>
        <p:sp>
          <p:nvSpPr>
            <p:cNvPr id="94" name="Freeform 8">
              <a:extLst>
                <a:ext uri="{FF2B5EF4-FFF2-40B4-BE49-F238E27FC236}">
                  <a16:creationId xmlns:a16="http://schemas.microsoft.com/office/drawing/2014/main" id="{F57DD41A-3679-9781-3A14-52AB40C373EE}"/>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txBody>
            <a:bodyPr/>
            <a:lstStyle/>
            <a:p>
              <a:endParaRPr lang="en-GB"/>
            </a:p>
          </p:txBody>
        </p:sp>
        <p:sp>
          <p:nvSpPr>
            <p:cNvPr id="95" name="Freeform 9">
              <a:extLst>
                <a:ext uri="{FF2B5EF4-FFF2-40B4-BE49-F238E27FC236}">
                  <a16:creationId xmlns:a16="http://schemas.microsoft.com/office/drawing/2014/main" id="{FF2789E6-84C0-51D3-3125-443D779B51E8}"/>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txBody>
            <a:bodyPr/>
            <a:lstStyle/>
            <a:p>
              <a:endParaRPr lang="en-GB"/>
            </a:p>
          </p:txBody>
        </p:sp>
        <p:grpSp>
          <p:nvGrpSpPr>
            <p:cNvPr id="96" name="Group 10">
              <a:extLst>
                <a:ext uri="{FF2B5EF4-FFF2-40B4-BE49-F238E27FC236}">
                  <a16:creationId xmlns:a16="http://schemas.microsoft.com/office/drawing/2014/main" id="{8610E674-C949-13D7-5DC7-0B474E3EA03A}"/>
                </a:ext>
              </a:extLst>
            </p:cNvPr>
            <p:cNvGrpSpPr/>
            <p:nvPr/>
          </p:nvGrpSpPr>
          <p:grpSpPr>
            <a:xfrm>
              <a:off x="0" y="1810741"/>
              <a:ext cx="852996" cy="852996"/>
              <a:chOff x="0" y="0"/>
              <a:chExt cx="812800" cy="812800"/>
            </a:xfrm>
          </p:grpSpPr>
          <p:sp>
            <p:nvSpPr>
              <p:cNvPr id="100" name="Freeform 11">
                <a:extLst>
                  <a:ext uri="{FF2B5EF4-FFF2-40B4-BE49-F238E27FC236}">
                    <a16:creationId xmlns:a16="http://schemas.microsoft.com/office/drawing/2014/main" id="{70DDBFC8-0BD6-D184-5BD1-03D54FA779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101" name="TextBox 12">
                <a:extLst>
                  <a:ext uri="{FF2B5EF4-FFF2-40B4-BE49-F238E27FC236}">
                    <a16:creationId xmlns:a16="http://schemas.microsoft.com/office/drawing/2014/main" id="{FC6EB86E-3E89-EC42-0018-229EBF8FEF86}"/>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97" name="Group 13">
              <a:extLst>
                <a:ext uri="{FF2B5EF4-FFF2-40B4-BE49-F238E27FC236}">
                  <a16:creationId xmlns:a16="http://schemas.microsoft.com/office/drawing/2014/main" id="{A2934EE3-6309-2EE0-D67A-D32DCFE80C30}"/>
                </a:ext>
              </a:extLst>
            </p:cNvPr>
            <p:cNvGrpSpPr/>
            <p:nvPr/>
          </p:nvGrpSpPr>
          <p:grpSpPr>
            <a:xfrm>
              <a:off x="2570638" y="270521"/>
              <a:ext cx="583309" cy="583309"/>
              <a:chOff x="0" y="0"/>
              <a:chExt cx="812800" cy="812800"/>
            </a:xfrm>
          </p:grpSpPr>
          <p:sp>
            <p:nvSpPr>
              <p:cNvPr id="98" name="Freeform 14">
                <a:extLst>
                  <a:ext uri="{FF2B5EF4-FFF2-40B4-BE49-F238E27FC236}">
                    <a16:creationId xmlns:a16="http://schemas.microsoft.com/office/drawing/2014/main" id="{D6AF3C16-8BC9-E223-FB92-79338F3F163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99" name="TextBox 15">
                <a:extLst>
                  <a:ext uri="{FF2B5EF4-FFF2-40B4-BE49-F238E27FC236}">
                    <a16:creationId xmlns:a16="http://schemas.microsoft.com/office/drawing/2014/main" id="{1E4BC78C-C0A7-C049-45E1-C138C7E49B07}"/>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pic>
        <p:nvPicPr>
          <p:cNvPr id="53" name="Picture 52" descr="A picture containing shape&#10;&#10;Description automatically generated">
            <a:extLst>
              <a:ext uri="{FF2B5EF4-FFF2-40B4-BE49-F238E27FC236}">
                <a16:creationId xmlns:a16="http://schemas.microsoft.com/office/drawing/2014/main" id="{B9E8C753-352C-D03C-B550-AE4B317FCD9E}"/>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54" name="TextBox 53">
            <a:extLst>
              <a:ext uri="{FF2B5EF4-FFF2-40B4-BE49-F238E27FC236}">
                <a16:creationId xmlns:a16="http://schemas.microsoft.com/office/drawing/2014/main" id="{2E02B9CB-4621-C482-1F33-75472E49066E}"/>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pic>
        <p:nvPicPr>
          <p:cNvPr id="55" name="Picture 54" descr="A picture containing shape&#10;&#10;Description automatically generated">
            <a:extLst>
              <a:ext uri="{FF2B5EF4-FFF2-40B4-BE49-F238E27FC236}">
                <a16:creationId xmlns:a16="http://schemas.microsoft.com/office/drawing/2014/main" id="{DE510DFA-1897-201C-E757-1270B2BBFA3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rot="20679192">
            <a:off x="6037346" y="4344683"/>
            <a:ext cx="321362" cy="277934"/>
          </a:xfrm>
          <a:prstGeom prst="rect">
            <a:avLst/>
          </a:prstGeom>
        </p:spPr>
      </p:pic>
      <p:sp>
        <p:nvSpPr>
          <p:cNvPr id="56" name="TextBox 55">
            <a:extLst>
              <a:ext uri="{FF2B5EF4-FFF2-40B4-BE49-F238E27FC236}">
                <a16:creationId xmlns:a16="http://schemas.microsoft.com/office/drawing/2014/main" id="{ACC58795-E639-1A68-199F-AC2E7700ABD0}"/>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102" name="Freeform 23">
            <a:extLst>
              <a:ext uri="{FF2B5EF4-FFF2-40B4-BE49-F238E27FC236}">
                <a16:creationId xmlns:a16="http://schemas.microsoft.com/office/drawing/2014/main" id="{DD43EE38-1B81-D1C3-613E-F1A7A794BC7E}"/>
              </a:ext>
            </a:extLst>
          </p:cNvPr>
          <p:cNvSpPr/>
          <p:nvPr/>
        </p:nvSpPr>
        <p:spPr>
          <a:xfrm flipH="1">
            <a:off x="8689138" y="2106231"/>
            <a:ext cx="116205" cy="153670"/>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GB"/>
          </a:p>
        </p:txBody>
      </p:sp>
      <p:sp>
        <p:nvSpPr>
          <p:cNvPr id="11" name="TextBox 10">
            <a:extLst>
              <a:ext uri="{FF2B5EF4-FFF2-40B4-BE49-F238E27FC236}">
                <a16:creationId xmlns:a16="http://schemas.microsoft.com/office/drawing/2014/main" id="{44F9D9B7-E46C-44F5-91F1-3221AC4D60E2}"/>
              </a:ext>
            </a:extLst>
          </p:cNvPr>
          <p:cNvSpPr txBox="1"/>
          <p:nvPr/>
        </p:nvSpPr>
        <p:spPr>
          <a:xfrm>
            <a:off x="289561" y="1491597"/>
            <a:ext cx="619975" cy="646331"/>
          </a:xfrm>
          <a:prstGeom prst="rect">
            <a:avLst/>
          </a:prstGeom>
          <a:noFill/>
        </p:spPr>
        <p:txBody>
          <a:bodyPr wrap="square" lIns="91440" tIns="45720" rIns="91440" bIns="45720" rtlCol="0" anchor="t">
            <a:spAutoFit/>
          </a:bodyPr>
          <a:lstStyle/>
          <a:p>
            <a:r>
              <a:rPr lang="en-GB" sz="900" dirty="0"/>
              <a:t>07/09/26</a:t>
            </a:r>
          </a:p>
          <a:p>
            <a:r>
              <a:rPr lang="en-GB" sz="900" dirty="0"/>
              <a:t>28/09/26</a:t>
            </a:r>
            <a:endParaRPr lang="en-GB" sz="900" dirty="0">
              <a:ea typeface="Calibri"/>
              <a:cs typeface="Calibri"/>
            </a:endParaRPr>
          </a:p>
          <a:p>
            <a:r>
              <a:rPr lang="en-GB" sz="900" dirty="0"/>
              <a:t>19/10/26</a:t>
            </a:r>
            <a:endParaRPr lang="en-GB" sz="900" dirty="0">
              <a:ea typeface="Calibri"/>
              <a:cs typeface="Calibri"/>
            </a:endParaRPr>
          </a:p>
          <a:p>
            <a:endParaRPr lang="en-GB" sz="900" dirty="0"/>
          </a:p>
        </p:txBody>
      </p:sp>
      <p:sp>
        <p:nvSpPr>
          <p:cNvPr id="16" name="TextBox 15">
            <a:extLst>
              <a:ext uri="{FF2B5EF4-FFF2-40B4-BE49-F238E27FC236}">
                <a16:creationId xmlns:a16="http://schemas.microsoft.com/office/drawing/2014/main" id="{22DDCB49-BFF8-45B2-BED0-30C8FB078666}"/>
              </a:ext>
            </a:extLst>
          </p:cNvPr>
          <p:cNvSpPr txBox="1"/>
          <p:nvPr/>
        </p:nvSpPr>
        <p:spPr>
          <a:xfrm>
            <a:off x="289560" y="3153777"/>
            <a:ext cx="619974" cy="507831"/>
          </a:xfrm>
          <a:prstGeom prst="rect">
            <a:avLst/>
          </a:prstGeom>
          <a:noFill/>
        </p:spPr>
        <p:txBody>
          <a:bodyPr wrap="square" lIns="91440" tIns="45720" rIns="91440" bIns="45720" rtlCol="0" anchor="t">
            <a:spAutoFit/>
          </a:bodyPr>
          <a:lstStyle/>
          <a:p>
            <a:r>
              <a:rPr lang="en-GB" sz="900" dirty="0">
                <a:ea typeface="Calibri"/>
                <a:cs typeface="Calibri"/>
              </a:rPr>
              <a:t>14/09/26</a:t>
            </a:r>
            <a:endParaRPr lang="en-GB" sz="900" dirty="0"/>
          </a:p>
          <a:p>
            <a:r>
              <a:rPr lang="en-GB" sz="900" dirty="0">
                <a:ea typeface="Calibri"/>
                <a:cs typeface="Calibri"/>
              </a:rPr>
              <a:t>05/10/26</a:t>
            </a:r>
          </a:p>
          <a:p>
            <a:endParaRPr lang="en-GB" sz="900" dirty="0">
              <a:ea typeface="Calibri"/>
              <a:cs typeface="Calibri"/>
            </a:endParaRPr>
          </a:p>
        </p:txBody>
      </p:sp>
      <p:sp>
        <p:nvSpPr>
          <p:cNvPr id="17" name="TextBox 16">
            <a:extLst>
              <a:ext uri="{FF2B5EF4-FFF2-40B4-BE49-F238E27FC236}">
                <a16:creationId xmlns:a16="http://schemas.microsoft.com/office/drawing/2014/main" id="{1E050E6E-20EC-4653-852E-6DDF43245C50}"/>
              </a:ext>
            </a:extLst>
          </p:cNvPr>
          <p:cNvSpPr txBox="1"/>
          <p:nvPr/>
        </p:nvSpPr>
        <p:spPr>
          <a:xfrm>
            <a:off x="289560" y="4859763"/>
            <a:ext cx="619974" cy="369332"/>
          </a:xfrm>
          <a:prstGeom prst="rect">
            <a:avLst/>
          </a:prstGeom>
          <a:noFill/>
        </p:spPr>
        <p:txBody>
          <a:bodyPr wrap="square" lIns="91440" tIns="45720" rIns="91440" bIns="45720" rtlCol="0" anchor="t">
            <a:spAutoFit/>
          </a:bodyPr>
          <a:lstStyle/>
          <a:p>
            <a:r>
              <a:rPr lang="en-GB" sz="900" dirty="0"/>
              <a:t>21/09/26</a:t>
            </a:r>
            <a:endParaRPr lang="en-GB" sz="900" dirty="0">
              <a:ea typeface="Calibri"/>
              <a:cs typeface="Calibri"/>
            </a:endParaRPr>
          </a:p>
          <a:p>
            <a:r>
              <a:rPr lang="en-GB" sz="900" dirty="0">
                <a:ea typeface="Calibri"/>
                <a:cs typeface="Calibri"/>
              </a:rPr>
              <a:t>12/10/26</a:t>
            </a:r>
            <a:endParaRPr lang="en-GB" sz="900" dirty="0"/>
          </a:p>
        </p:txBody>
      </p:sp>
    </p:spTree>
    <p:extLst>
      <p:ext uri="{BB962C8B-B14F-4D97-AF65-F5344CB8AC3E}">
        <p14:creationId xmlns:p14="http://schemas.microsoft.com/office/powerpoint/2010/main" val="2778804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F8BC78-2C50-FBEC-8164-A752C5FDF5C8}"/>
            </a:ext>
          </a:extLst>
        </p:cNvPr>
        <p:cNvGrpSpPr/>
        <p:nvPr/>
      </p:nvGrpSpPr>
      <p:grpSpPr>
        <a:xfrm>
          <a:off x="0" y="0"/>
          <a:ext cx="0" cy="0"/>
          <a:chOff x="0" y="0"/>
          <a:chExt cx="0" cy="0"/>
        </a:xfrm>
      </p:grpSpPr>
      <p:pic>
        <p:nvPicPr>
          <p:cNvPr id="89" name="Picture 88" descr="A white calendar with blue lines&#10;&#10;AI-generated content may be incorrect.">
            <a:extLst>
              <a:ext uri="{FF2B5EF4-FFF2-40B4-BE49-F238E27FC236}">
                <a16:creationId xmlns:a16="http://schemas.microsoft.com/office/drawing/2014/main" id="{FB02351E-47D4-6213-8CBB-D61E94449F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971" y="0"/>
            <a:ext cx="9906000" cy="6858000"/>
          </a:xfrm>
          <a:prstGeom prst="rect">
            <a:avLst/>
          </a:prstGeom>
        </p:spPr>
      </p:pic>
      <p:sp>
        <p:nvSpPr>
          <p:cNvPr id="8" name="TextBox 7">
            <a:extLst>
              <a:ext uri="{FF2B5EF4-FFF2-40B4-BE49-F238E27FC236}">
                <a16:creationId xmlns:a16="http://schemas.microsoft.com/office/drawing/2014/main" id="{2F8C653A-A8A1-76A2-A5FE-0BC6D9C01FD0}"/>
              </a:ext>
            </a:extLst>
          </p:cNvPr>
          <p:cNvSpPr txBox="1"/>
          <p:nvPr/>
        </p:nvSpPr>
        <p:spPr>
          <a:xfrm>
            <a:off x="802257" y="945971"/>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50" name="TextBox 42">
            <a:extLst>
              <a:ext uri="{FF2B5EF4-FFF2-40B4-BE49-F238E27FC236}">
                <a16:creationId xmlns:a16="http://schemas.microsoft.com/office/drawing/2014/main" id="{88DB3E25-834F-6058-7E1E-E67808232884}"/>
              </a:ext>
            </a:extLst>
          </p:cNvPr>
          <p:cNvSpPr txBox="1"/>
          <p:nvPr/>
        </p:nvSpPr>
        <p:spPr>
          <a:xfrm>
            <a:off x="3872698" y="5557949"/>
            <a:ext cx="440521" cy="209345"/>
          </a:xfrm>
          <a:prstGeom prst="rect">
            <a:avLst/>
          </a:prstGeom>
        </p:spPr>
        <p:txBody>
          <a:bodyPr lIns="27376" tIns="27376" rIns="27376" bIns="27376" rtlCol="0" anchor="ctr"/>
          <a:lstStyle/>
          <a:p>
            <a:pPr algn="ctr">
              <a:lnSpc>
                <a:spcPts val="1959"/>
              </a:lnSpc>
            </a:pPr>
            <a:endParaRPr/>
          </a:p>
        </p:txBody>
      </p:sp>
      <p:sp>
        <p:nvSpPr>
          <p:cNvPr id="29" name="TextBox 28">
            <a:extLst>
              <a:ext uri="{FF2B5EF4-FFF2-40B4-BE49-F238E27FC236}">
                <a16:creationId xmlns:a16="http://schemas.microsoft.com/office/drawing/2014/main" id="{3B5478DC-6FF8-E145-7E74-92B4B506D4BB}"/>
              </a:ext>
            </a:extLst>
          </p:cNvPr>
          <p:cNvSpPr txBox="1"/>
          <p:nvPr/>
        </p:nvSpPr>
        <p:spPr>
          <a:xfrm>
            <a:off x="828589" y="2662853"/>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0" name="TextBox 29">
            <a:extLst>
              <a:ext uri="{FF2B5EF4-FFF2-40B4-BE49-F238E27FC236}">
                <a16:creationId xmlns:a16="http://schemas.microsoft.com/office/drawing/2014/main" id="{DFDB9322-C0B7-0CC6-83CC-8A4572E4B037}"/>
              </a:ext>
            </a:extLst>
          </p:cNvPr>
          <p:cNvSpPr txBox="1"/>
          <p:nvPr/>
        </p:nvSpPr>
        <p:spPr>
          <a:xfrm>
            <a:off x="808663" y="4269246"/>
            <a:ext cx="668177" cy="1338828"/>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One</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Option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Two</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Sides</a:t>
            </a:r>
          </a:p>
          <a:p>
            <a:pPr marL="0" marR="0" lvl="0" indent="0" algn="r" defTabSz="914400" rtl="0" eaLnBrk="1" fontAlgn="auto" latinLnBrk="0" hangingPunct="1">
              <a:lnSpc>
                <a:spcPct val="100000"/>
              </a:lnSpc>
              <a:spcBef>
                <a:spcPts val="0"/>
              </a:spcBef>
              <a:spcAft>
                <a:spcPts val="0"/>
              </a:spcAft>
              <a:buClrTx/>
              <a:buSzTx/>
              <a:buFontTx/>
              <a:buNone/>
              <a:tabLst/>
              <a:defRPr/>
            </a:pPr>
            <a:endParaRPr lang="en-GB" sz="900" b="1">
              <a:solidFill>
                <a:prstClr val="black"/>
              </a:solidFill>
              <a:latin typeface="Century Gothic" panose="020B0502020202020204" pitchFamily="34" charset="0"/>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1" i="0" u="none" strike="noStrike" kern="1200" cap="none" spc="0" normalizeH="0" baseline="0" noProof="0">
                <a:ln>
                  <a:noFill/>
                </a:ln>
                <a:solidFill>
                  <a:prstClr val="black"/>
                </a:solidFill>
                <a:effectLst/>
                <a:uLnTx/>
                <a:uFillTx/>
                <a:latin typeface="Century Gothic" panose="020B0502020202020204" pitchFamily="34" charset="0"/>
              </a:rPr>
              <a:t>Dessert</a:t>
            </a:r>
          </a:p>
        </p:txBody>
      </p:sp>
      <p:sp>
        <p:nvSpPr>
          <p:cNvPr id="33" name="TextBox 32">
            <a:extLst>
              <a:ext uri="{FF2B5EF4-FFF2-40B4-BE49-F238E27FC236}">
                <a16:creationId xmlns:a16="http://schemas.microsoft.com/office/drawing/2014/main" id="{44C86E20-F4C8-4401-E4AB-FBD9BC63C29D}"/>
              </a:ext>
            </a:extLst>
          </p:cNvPr>
          <p:cNvSpPr txBox="1"/>
          <p:nvPr/>
        </p:nvSpPr>
        <p:spPr>
          <a:xfrm>
            <a:off x="1419246" y="5865167"/>
            <a:ext cx="8031684" cy="215444"/>
          </a:xfrm>
          <a:prstGeom prst="rect">
            <a:avLst/>
          </a:prstGeom>
          <a:noFill/>
        </p:spPr>
        <p:txBody>
          <a:bodyPr wrap="square" rtlCol="0">
            <a:spAutoFit/>
          </a:bodyPr>
          <a:lstStyle/>
          <a:p>
            <a:r>
              <a:rPr lang="en-GB" sz="800">
                <a:latin typeface="Century Gothic" panose="020B0502020202020204" pitchFamily="34" charset="0"/>
              </a:rPr>
              <a:t>Jacket Potatoes with a choice of fillings, Salad Bar, Freshly Baked Bread, Fresh Fruit, Yoghurt</a:t>
            </a:r>
            <a:endParaRPr lang="en-GB" sz="800" b="1">
              <a:latin typeface="Century Gothic" panose="020B0502020202020204" pitchFamily="34" charset="0"/>
            </a:endParaRPr>
          </a:p>
        </p:txBody>
      </p:sp>
      <p:sp>
        <p:nvSpPr>
          <p:cNvPr id="34" name="TextBox 33">
            <a:extLst>
              <a:ext uri="{FF2B5EF4-FFF2-40B4-BE49-F238E27FC236}">
                <a16:creationId xmlns:a16="http://schemas.microsoft.com/office/drawing/2014/main" id="{79C93C27-4FA9-086F-D083-58AA45D21726}"/>
              </a:ext>
            </a:extLst>
          </p:cNvPr>
          <p:cNvSpPr txBox="1"/>
          <p:nvPr/>
        </p:nvSpPr>
        <p:spPr>
          <a:xfrm>
            <a:off x="176212" y="6061594"/>
            <a:ext cx="9553575" cy="992579"/>
          </a:xfrm>
          <a:prstGeom prst="rect">
            <a:avLst/>
          </a:prstGeom>
          <a:noFill/>
        </p:spPr>
        <p:txBody>
          <a:bodyPr wrap="square" rtlCol="0">
            <a:spAutoFit/>
          </a:bodyPr>
          <a:lstStyle/>
          <a:p>
            <a:pPr algn="ctr"/>
            <a:endParaRPr lang="en-GB" sz="800" b="1">
              <a:solidFill>
                <a:srgbClr val="006662"/>
              </a:solidFill>
              <a:latin typeface="Century Gothic" panose="020B0502020202020204" pitchFamily="34" charset="0"/>
            </a:endParaRPr>
          </a:p>
          <a:p>
            <a:pPr algn="ctr"/>
            <a:endParaRPr lang="en-GB" sz="500">
              <a:solidFill>
                <a:srgbClr val="006662"/>
              </a:solidFill>
              <a:latin typeface="Century Gothic" panose="020B0502020202020204" pitchFamily="34" charset="0"/>
            </a:endParaRPr>
          </a:p>
          <a:p>
            <a:pPr algn="ctr"/>
            <a:r>
              <a:rPr lang="en-GB" sz="800">
                <a:solidFill>
                  <a:srgbClr val="006662"/>
                </a:solidFill>
                <a:latin typeface="Century Gothic" panose="020B0502020202020204" pitchFamily="34" charset="0"/>
              </a:rPr>
              <a:t>If you would like to know about particular allergens in foods, please ask a member of the catering team for information. If your child has a school lunch and has a food allergy or intolerance you will be asked to complete a form to ensure we have the necessary information to cater for your child. We use a large variety of ingredients in the preparation of our meals and due to the nature of our kitchens it is not possible to completely remove the risk of allergen cross contact.  </a:t>
            </a:r>
          </a:p>
          <a:p>
            <a:r>
              <a:rPr lang="en-GB" sz="1050" b="1">
                <a:latin typeface="Century Gothic" panose="020B0502020202020204" pitchFamily="34" charset="0"/>
              </a:rPr>
              <a:t> </a:t>
            </a:r>
          </a:p>
          <a:p>
            <a:endParaRPr lang="en-GB" sz="1100" b="1">
              <a:latin typeface="Century Gothic" panose="020B0502020202020204" pitchFamily="34" charset="0"/>
            </a:endParaRPr>
          </a:p>
        </p:txBody>
      </p:sp>
      <p:sp>
        <p:nvSpPr>
          <p:cNvPr id="26" name="Freeform 23">
            <a:extLst>
              <a:ext uri="{FF2B5EF4-FFF2-40B4-BE49-F238E27FC236}">
                <a16:creationId xmlns:a16="http://schemas.microsoft.com/office/drawing/2014/main" id="{8DF591EE-8A16-590B-29D4-5691B7B0A459}"/>
              </a:ext>
            </a:extLst>
          </p:cNvPr>
          <p:cNvSpPr/>
          <p:nvPr/>
        </p:nvSpPr>
        <p:spPr>
          <a:xfrm flipH="1">
            <a:off x="9319042" y="1696004"/>
            <a:ext cx="297397" cy="446004"/>
          </a:xfrm>
          <a:custGeom>
            <a:avLst/>
            <a:gdLst/>
            <a:ahLst/>
            <a:cxnLst/>
            <a:rect l="l" t="t" r="r" b="b"/>
            <a:pathLst>
              <a:path w="424791" h="647188">
                <a:moveTo>
                  <a:pt x="424791" y="0"/>
                </a:moveTo>
                <a:lnTo>
                  <a:pt x="0" y="0"/>
                </a:lnTo>
                <a:lnTo>
                  <a:pt x="0" y="647189"/>
                </a:lnTo>
                <a:lnTo>
                  <a:pt x="424791" y="647189"/>
                </a:lnTo>
                <a:lnTo>
                  <a:pt x="424791"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GB"/>
          </a:p>
        </p:txBody>
      </p:sp>
      <p:sp>
        <p:nvSpPr>
          <p:cNvPr id="27" name="Freeform 44">
            <a:extLst>
              <a:ext uri="{FF2B5EF4-FFF2-40B4-BE49-F238E27FC236}">
                <a16:creationId xmlns:a16="http://schemas.microsoft.com/office/drawing/2014/main" id="{D57B85D2-6D0F-1ED2-ECCE-643F396DAE33}"/>
              </a:ext>
            </a:extLst>
          </p:cNvPr>
          <p:cNvSpPr/>
          <p:nvPr/>
        </p:nvSpPr>
        <p:spPr>
          <a:xfrm>
            <a:off x="9295038" y="2802212"/>
            <a:ext cx="328419" cy="247672"/>
          </a:xfrm>
          <a:prstGeom prst="rect">
            <a:avLst/>
          </a:prstGeom>
          <a:blipFill>
            <a:blip r:embed="rId6">
              <a:extLst>
                <a:ext uri="{96DAC541-7B7A-43D3-8B79-37D633B846F1}">
                  <asvg:svgBlip xmlns:asvg="http://schemas.microsoft.com/office/drawing/2016/SVG/main" r:embed="rId7"/>
                </a:ext>
              </a:extLst>
            </a:blip>
            <a:stretch>
              <a:fillRect/>
            </a:stretch>
          </a:blipFill>
        </p:spPr>
        <p:txBody>
          <a:bodyPr/>
          <a:lstStyle/>
          <a:p>
            <a:endParaRPr lang="en-GB"/>
          </a:p>
        </p:txBody>
      </p:sp>
      <p:grpSp>
        <p:nvGrpSpPr>
          <p:cNvPr id="31" name="Group 7">
            <a:extLst>
              <a:ext uri="{FF2B5EF4-FFF2-40B4-BE49-F238E27FC236}">
                <a16:creationId xmlns:a16="http://schemas.microsoft.com/office/drawing/2014/main" id="{A2DE1848-3777-88AF-7AF2-8A8C2745C590}"/>
              </a:ext>
            </a:extLst>
          </p:cNvPr>
          <p:cNvGrpSpPr/>
          <p:nvPr/>
        </p:nvGrpSpPr>
        <p:grpSpPr>
          <a:xfrm>
            <a:off x="9295038" y="3600654"/>
            <a:ext cx="328419" cy="353669"/>
            <a:chOff x="0" y="0"/>
            <a:chExt cx="3741232" cy="3821539"/>
          </a:xfrm>
        </p:grpSpPr>
        <p:sp>
          <p:nvSpPr>
            <p:cNvPr id="32" name="Freeform 8">
              <a:extLst>
                <a:ext uri="{FF2B5EF4-FFF2-40B4-BE49-F238E27FC236}">
                  <a16:creationId xmlns:a16="http://schemas.microsoft.com/office/drawing/2014/main" id="{EC87D1F9-7EE7-8D52-10A5-8D7F8A5A0130}"/>
                </a:ext>
              </a:extLst>
            </p:cNvPr>
            <p:cNvSpPr/>
            <p:nvPr/>
          </p:nvSpPr>
          <p:spPr>
            <a:xfrm>
              <a:off x="608333" y="853829"/>
              <a:ext cx="3132899" cy="2967710"/>
            </a:xfrm>
            <a:custGeom>
              <a:avLst/>
              <a:gdLst/>
              <a:ahLst/>
              <a:cxnLst/>
              <a:rect l="l" t="t" r="r" b="b"/>
              <a:pathLst>
                <a:path w="3132899" h="2967710">
                  <a:moveTo>
                    <a:pt x="0" y="0"/>
                  </a:moveTo>
                  <a:lnTo>
                    <a:pt x="3132899" y="0"/>
                  </a:lnTo>
                  <a:lnTo>
                    <a:pt x="3132899" y="2967710"/>
                  </a:lnTo>
                  <a:lnTo>
                    <a:pt x="0" y="296771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txBody>
            <a:bodyPr/>
            <a:lstStyle/>
            <a:p>
              <a:endParaRPr lang="en-GB"/>
            </a:p>
          </p:txBody>
        </p:sp>
        <p:sp>
          <p:nvSpPr>
            <p:cNvPr id="35" name="Freeform 9">
              <a:extLst>
                <a:ext uri="{FF2B5EF4-FFF2-40B4-BE49-F238E27FC236}">
                  <a16:creationId xmlns:a16="http://schemas.microsoft.com/office/drawing/2014/main" id="{94ABA1B6-E1FC-5EF9-B721-EF48A289636E}"/>
                </a:ext>
              </a:extLst>
            </p:cNvPr>
            <p:cNvSpPr/>
            <p:nvPr/>
          </p:nvSpPr>
          <p:spPr>
            <a:xfrm rot="10078272">
              <a:off x="621769" y="184916"/>
              <a:ext cx="1971350" cy="1867406"/>
            </a:xfrm>
            <a:custGeom>
              <a:avLst/>
              <a:gdLst/>
              <a:ahLst/>
              <a:cxnLst/>
              <a:rect l="l" t="t" r="r" b="b"/>
              <a:pathLst>
                <a:path w="1971350" h="1867406">
                  <a:moveTo>
                    <a:pt x="0" y="0"/>
                  </a:moveTo>
                  <a:lnTo>
                    <a:pt x="1971350" y="0"/>
                  </a:lnTo>
                  <a:lnTo>
                    <a:pt x="1971350" y="1867406"/>
                  </a:lnTo>
                  <a:lnTo>
                    <a:pt x="0" y="18674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txBody>
            <a:bodyPr/>
            <a:lstStyle/>
            <a:p>
              <a:endParaRPr lang="en-GB"/>
            </a:p>
          </p:txBody>
        </p:sp>
        <p:grpSp>
          <p:nvGrpSpPr>
            <p:cNvPr id="36" name="Group 10">
              <a:extLst>
                <a:ext uri="{FF2B5EF4-FFF2-40B4-BE49-F238E27FC236}">
                  <a16:creationId xmlns:a16="http://schemas.microsoft.com/office/drawing/2014/main" id="{56C5905F-472C-53CE-489E-CDBEE666567B}"/>
                </a:ext>
              </a:extLst>
            </p:cNvPr>
            <p:cNvGrpSpPr/>
            <p:nvPr/>
          </p:nvGrpSpPr>
          <p:grpSpPr>
            <a:xfrm>
              <a:off x="0" y="1810741"/>
              <a:ext cx="852996" cy="852996"/>
              <a:chOff x="0" y="0"/>
              <a:chExt cx="812800" cy="812800"/>
            </a:xfrm>
          </p:grpSpPr>
          <p:sp>
            <p:nvSpPr>
              <p:cNvPr id="80" name="Freeform 11">
                <a:extLst>
                  <a:ext uri="{FF2B5EF4-FFF2-40B4-BE49-F238E27FC236}">
                    <a16:creationId xmlns:a16="http://schemas.microsoft.com/office/drawing/2014/main" id="{57FB291F-09FC-06C5-FAA5-4440F7E98CEB}"/>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744A03"/>
              </a:solidFill>
            </p:spPr>
            <p:txBody>
              <a:bodyPr/>
              <a:lstStyle/>
              <a:p>
                <a:endParaRPr lang="en-GB"/>
              </a:p>
            </p:txBody>
          </p:sp>
          <p:sp>
            <p:nvSpPr>
              <p:cNvPr id="81" name="TextBox 12">
                <a:extLst>
                  <a:ext uri="{FF2B5EF4-FFF2-40B4-BE49-F238E27FC236}">
                    <a16:creationId xmlns:a16="http://schemas.microsoft.com/office/drawing/2014/main" id="{3924D7BD-3BDB-5BED-21AE-DC5C66F012F0}"/>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nvGrpSpPr>
            <p:cNvPr id="37" name="Group 13">
              <a:extLst>
                <a:ext uri="{FF2B5EF4-FFF2-40B4-BE49-F238E27FC236}">
                  <a16:creationId xmlns:a16="http://schemas.microsoft.com/office/drawing/2014/main" id="{3A6FB8CF-30B8-E0F4-1912-96713C23F305}"/>
                </a:ext>
              </a:extLst>
            </p:cNvPr>
            <p:cNvGrpSpPr/>
            <p:nvPr/>
          </p:nvGrpSpPr>
          <p:grpSpPr>
            <a:xfrm>
              <a:off x="2570638" y="270521"/>
              <a:ext cx="583309" cy="583309"/>
              <a:chOff x="0" y="0"/>
              <a:chExt cx="812800" cy="812800"/>
            </a:xfrm>
          </p:grpSpPr>
          <p:sp>
            <p:nvSpPr>
              <p:cNvPr id="78" name="Freeform 14">
                <a:extLst>
                  <a:ext uri="{FF2B5EF4-FFF2-40B4-BE49-F238E27FC236}">
                    <a16:creationId xmlns:a16="http://schemas.microsoft.com/office/drawing/2014/main" id="{04944C59-8A2A-B8B3-396E-174D731F965E}"/>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E6721F"/>
              </a:solidFill>
            </p:spPr>
            <p:txBody>
              <a:bodyPr/>
              <a:lstStyle/>
              <a:p>
                <a:endParaRPr lang="en-GB"/>
              </a:p>
            </p:txBody>
          </p:sp>
          <p:sp>
            <p:nvSpPr>
              <p:cNvPr id="79" name="TextBox 15">
                <a:extLst>
                  <a:ext uri="{FF2B5EF4-FFF2-40B4-BE49-F238E27FC236}">
                    <a16:creationId xmlns:a16="http://schemas.microsoft.com/office/drawing/2014/main" id="{31C0EBAF-222A-4C6C-6A57-45B70A4238CC}"/>
                  </a:ext>
                </a:extLst>
              </p:cNvPr>
              <p:cNvSpPr txBox="1"/>
              <p:nvPr/>
            </p:nvSpPr>
            <p:spPr>
              <a:xfrm>
                <a:off x="76200" y="47625"/>
                <a:ext cx="660400" cy="688975"/>
              </a:xfrm>
              <a:prstGeom prst="rect">
                <a:avLst/>
              </a:prstGeom>
            </p:spPr>
            <p:txBody>
              <a:bodyPr lIns="50800" tIns="50800" rIns="50800" bIns="50800" rtlCol="0" anchor="ctr"/>
              <a:lstStyle/>
              <a:p>
                <a:pPr algn="ctr">
                  <a:lnSpc>
                    <a:spcPts val="1960"/>
                  </a:lnSpc>
                </a:pPr>
                <a:endParaRPr/>
              </a:p>
            </p:txBody>
          </p:sp>
        </p:grpSp>
      </p:grpSp>
      <p:sp>
        <p:nvSpPr>
          <p:cNvPr id="82" name="TextBox 81">
            <a:extLst>
              <a:ext uri="{FF2B5EF4-FFF2-40B4-BE49-F238E27FC236}">
                <a16:creationId xmlns:a16="http://schemas.microsoft.com/office/drawing/2014/main" id="{DDA1445E-AB77-7028-EA09-D176E3A874E4}"/>
              </a:ext>
            </a:extLst>
          </p:cNvPr>
          <p:cNvSpPr txBox="1"/>
          <p:nvPr/>
        </p:nvSpPr>
        <p:spPr>
          <a:xfrm>
            <a:off x="9160899" y="3971999"/>
            <a:ext cx="596695" cy="461665"/>
          </a:xfrm>
          <a:prstGeom prst="rect">
            <a:avLst/>
          </a:prstGeom>
          <a:noFill/>
        </p:spPr>
        <p:txBody>
          <a:bodyPr wrap="square" rtlCol="0">
            <a:spAutoFit/>
          </a:bodyPr>
          <a:lstStyle/>
          <a:p>
            <a:pPr algn="ctr"/>
            <a:r>
              <a:rPr lang="en-GB" sz="800">
                <a:latin typeface="Century Gothic" panose="020B0502020202020204" pitchFamily="34" charset="0"/>
              </a:rPr>
              <a:t>Added plant protein</a:t>
            </a:r>
            <a:endParaRPr lang="en-GB" sz="800" b="1">
              <a:latin typeface="Century Gothic" panose="020B0502020202020204" pitchFamily="34" charset="0"/>
            </a:endParaRPr>
          </a:p>
        </p:txBody>
      </p:sp>
      <p:sp>
        <p:nvSpPr>
          <p:cNvPr id="83" name="TextBox 82">
            <a:extLst>
              <a:ext uri="{FF2B5EF4-FFF2-40B4-BE49-F238E27FC236}">
                <a16:creationId xmlns:a16="http://schemas.microsoft.com/office/drawing/2014/main" id="{4179F1F4-5C77-BF4C-CAF8-25CC4E6AC2DC}"/>
              </a:ext>
            </a:extLst>
          </p:cNvPr>
          <p:cNvSpPr txBox="1"/>
          <p:nvPr/>
        </p:nvSpPr>
        <p:spPr>
          <a:xfrm>
            <a:off x="9048773" y="2151153"/>
            <a:ext cx="804249" cy="338554"/>
          </a:xfrm>
          <a:prstGeom prst="rect">
            <a:avLst/>
          </a:prstGeom>
          <a:noFill/>
        </p:spPr>
        <p:txBody>
          <a:bodyPr wrap="square" rtlCol="0">
            <a:spAutoFit/>
          </a:bodyPr>
          <a:lstStyle/>
          <a:p>
            <a:pPr algn="ctr"/>
            <a:r>
              <a:rPr lang="en-GB" sz="800">
                <a:latin typeface="Century Gothic" panose="020B0502020202020204" pitchFamily="34" charset="0"/>
              </a:rPr>
              <a:t>Whole </a:t>
            </a:r>
          </a:p>
          <a:p>
            <a:pPr algn="ctr"/>
            <a:r>
              <a:rPr lang="en-GB" sz="800">
                <a:latin typeface="Century Gothic" panose="020B0502020202020204" pitchFamily="34" charset="0"/>
              </a:rPr>
              <a:t>grain</a:t>
            </a:r>
          </a:p>
        </p:txBody>
      </p:sp>
      <p:sp>
        <p:nvSpPr>
          <p:cNvPr id="84" name="TextBox 83">
            <a:extLst>
              <a:ext uri="{FF2B5EF4-FFF2-40B4-BE49-F238E27FC236}">
                <a16:creationId xmlns:a16="http://schemas.microsoft.com/office/drawing/2014/main" id="{5E92E1C4-DEA2-55A7-97A3-3EBCC1694537}"/>
              </a:ext>
            </a:extLst>
          </p:cNvPr>
          <p:cNvSpPr txBox="1"/>
          <p:nvPr/>
        </p:nvSpPr>
        <p:spPr>
          <a:xfrm>
            <a:off x="9063902" y="3041809"/>
            <a:ext cx="804249" cy="338554"/>
          </a:xfrm>
          <a:prstGeom prst="rect">
            <a:avLst/>
          </a:prstGeom>
          <a:noFill/>
        </p:spPr>
        <p:txBody>
          <a:bodyPr wrap="square" rtlCol="0">
            <a:spAutoFit/>
          </a:bodyPr>
          <a:lstStyle/>
          <a:p>
            <a:pPr algn="ctr"/>
            <a:r>
              <a:rPr lang="en-GB" sz="800">
                <a:latin typeface="Century Gothic" panose="020B0502020202020204" pitchFamily="34" charset="0"/>
              </a:rPr>
              <a:t>Plant</a:t>
            </a:r>
          </a:p>
          <a:p>
            <a:pPr algn="ctr"/>
            <a:r>
              <a:rPr lang="en-GB" sz="800">
                <a:latin typeface="Century Gothic" panose="020B0502020202020204" pitchFamily="34" charset="0"/>
              </a:rPr>
              <a:t> based</a:t>
            </a:r>
          </a:p>
        </p:txBody>
      </p:sp>
      <p:sp>
        <p:nvSpPr>
          <p:cNvPr id="28" name="TextBox 27">
            <a:extLst>
              <a:ext uri="{FF2B5EF4-FFF2-40B4-BE49-F238E27FC236}">
                <a16:creationId xmlns:a16="http://schemas.microsoft.com/office/drawing/2014/main" id="{DC3BC114-EFB1-AB17-E114-04F744335273}"/>
              </a:ext>
            </a:extLst>
          </p:cNvPr>
          <p:cNvSpPr txBox="1"/>
          <p:nvPr/>
        </p:nvSpPr>
        <p:spPr>
          <a:xfrm>
            <a:off x="2632812" y="108610"/>
            <a:ext cx="4640376" cy="369332"/>
          </a:xfrm>
          <a:prstGeom prst="rect">
            <a:avLst/>
          </a:prstGeom>
          <a:noFill/>
        </p:spPr>
        <p:txBody>
          <a:bodyPr wrap="square" rtlCol="0">
            <a:spAutoFit/>
          </a:bodyPr>
          <a:lstStyle/>
          <a:p>
            <a:pPr algn="ctr"/>
            <a:r>
              <a:rPr lang="en-GB" b="1">
                <a:latin typeface="Century Gothic" panose="020B0502020202020204" pitchFamily="34" charset="0"/>
              </a:rPr>
              <a:t>SPRING SUMMER MENU 2026</a:t>
            </a:r>
          </a:p>
        </p:txBody>
      </p:sp>
      <p:graphicFrame>
        <p:nvGraphicFramePr>
          <p:cNvPr id="14" name="Table 13">
            <a:extLst>
              <a:ext uri="{FF2B5EF4-FFF2-40B4-BE49-F238E27FC236}">
                <a16:creationId xmlns:a16="http://schemas.microsoft.com/office/drawing/2014/main" id="{20AE8F23-63B1-E7B7-560A-BEC0F3B47127}"/>
              </a:ext>
            </a:extLst>
          </p:cNvPr>
          <p:cNvGraphicFramePr>
            <a:graphicFrameLocks noGrp="1"/>
          </p:cNvGraphicFramePr>
          <p:nvPr>
            <p:extLst>
              <p:ext uri="{D42A27DB-BD31-4B8C-83A1-F6EECF244321}">
                <p14:modId xmlns:p14="http://schemas.microsoft.com/office/powerpoint/2010/main" val="1253355048"/>
              </p:ext>
            </p:extLst>
          </p:nvPr>
        </p:nvGraphicFramePr>
        <p:xfrm>
          <a:off x="1419247" y="777390"/>
          <a:ext cx="7741650" cy="1632246"/>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43961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V318</a:t>
                      </a:r>
                      <a:r>
                        <a:rPr lang="en-GB" sz="800" b="0">
                          <a:solidFill>
                            <a:schemeClr val="tx1"/>
                          </a:solidFill>
                          <a:latin typeface="Century Gothic"/>
                        </a:rPr>
                        <a:t> Macaroni</a:t>
                      </a:r>
                    </a:p>
                    <a:p>
                      <a:pPr algn="ctr"/>
                      <a:r>
                        <a:rPr lang="en-GB" sz="800" b="0">
                          <a:solidFill>
                            <a:schemeClr val="tx1"/>
                          </a:solidFill>
                          <a:latin typeface="Century Gothic"/>
                        </a:rPr>
                        <a:t> Cheese</a:t>
                      </a:r>
                      <a:r>
                        <a:rPr kumimoji="0" lang="en-GB" sz="800" b="0" i="0" u="none" strike="noStrike" kern="1200" cap="none" spc="0" normalizeH="0" baseline="0" noProof="0">
                          <a:ln>
                            <a:noFill/>
                          </a:ln>
                          <a:solidFill>
                            <a:schemeClr val="tx1"/>
                          </a:solidFill>
                          <a:effectLst/>
                          <a:uLnTx/>
                          <a:uFillTx/>
                          <a:latin typeface="Century Gothic"/>
                          <a:ea typeface="+mn-ea"/>
                          <a:cs typeface="+mn-cs"/>
                        </a:rPr>
                        <a:t> </a:t>
                      </a:r>
                      <a:endParaRPr lang="en-GB" sz="800" b="0">
                        <a:solidFill>
                          <a:schemeClr val="tx1"/>
                        </a:solidFill>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dirty="0" err="1">
                          <a:solidFill>
                            <a:schemeClr val="tx1"/>
                          </a:solidFill>
                          <a:latin typeface="Century Gothic"/>
                        </a:rPr>
                        <a:t>P24</a:t>
                      </a:r>
                      <a:r>
                        <a:rPr lang="en-GB" sz="800" b="1">
                          <a:solidFill>
                            <a:schemeClr val="tx1"/>
                          </a:solidFill>
                          <a:latin typeface="Century Gothic"/>
                        </a:rPr>
                        <a:t> </a:t>
                      </a:r>
                      <a:r>
                        <a:rPr lang="en-GB" sz="800" b="0">
                          <a:solidFill>
                            <a:schemeClr val="tx1"/>
                          </a:solidFill>
                          <a:latin typeface="Century Gothic"/>
                        </a:rPr>
                        <a:t>Pork </a:t>
                      </a:r>
                      <a:endParaRPr lang="en-GB" sz="800" b="0" dirty="0">
                        <a:solidFill>
                          <a:schemeClr val="tx1"/>
                        </a:solidFill>
                        <a:latin typeface="Century Gothic"/>
                      </a:endParaRPr>
                    </a:p>
                    <a:p>
                      <a:pPr algn="ctr"/>
                      <a:r>
                        <a:rPr lang="en-GB" sz="800" b="0" dirty="0">
                          <a:solidFill>
                            <a:schemeClr val="tx1"/>
                          </a:solidFill>
                          <a:latin typeface="Century Gothic"/>
                        </a:rPr>
                        <a:t>Sausage Roll with </a:t>
                      </a:r>
                      <a:r>
                        <a:rPr lang="en-GB" sz="800" b="1" dirty="0" err="1">
                          <a:solidFill>
                            <a:schemeClr val="tx1"/>
                          </a:solidFill>
                          <a:latin typeface="Century Gothic"/>
                        </a:rPr>
                        <a:t>SD6</a:t>
                      </a:r>
                      <a:r>
                        <a:rPr lang="en-GB" sz="800" b="0" dirty="0">
                          <a:solidFill>
                            <a:schemeClr val="tx1"/>
                          </a:solidFill>
                          <a:latin typeface="Century Gothic"/>
                        </a:rPr>
                        <a:t> Potato Wedges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prstClr val="black"/>
                          </a:solidFill>
                          <a:latin typeface="Century Gothic"/>
                        </a:rPr>
                        <a:t>C4/ C5 </a:t>
                      </a:r>
                      <a:r>
                        <a:rPr lang="en-GB" sz="800" b="0">
                          <a:solidFill>
                            <a:prstClr val="black"/>
                          </a:solidFill>
                          <a:latin typeface="Century Gothic"/>
                        </a:rPr>
                        <a:t>Roast </a:t>
                      </a:r>
                      <a:r>
                        <a:rPr lang="en-GB" sz="800" b="0">
                          <a:solidFill>
                            <a:schemeClr val="tx1"/>
                          </a:solidFill>
                          <a:latin typeface="Century Gothic"/>
                        </a:rPr>
                        <a:t>Chicken</a:t>
                      </a:r>
                      <a:r>
                        <a:rPr lang="en-GB" sz="800" b="0">
                          <a:solidFill>
                            <a:prstClr val="black"/>
                          </a:solidFill>
                          <a:latin typeface="Century Gothic"/>
                        </a:rPr>
                        <a:t>, </a:t>
                      </a:r>
                      <a:r>
                        <a:rPr lang="en-GB" sz="800" b="1">
                          <a:solidFill>
                            <a:prstClr val="black"/>
                          </a:solidFill>
                          <a:latin typeface="Century Gothic"/>
                        </a:rPr>
                        <a:t>SD40 </a:t>
                      </a:r>
                      <a:r>
                        <a:rPr lang="en-GB" sz="800" b="0">
                          <a:solidFill>
                            <a:prstClr val="black"/>
                          </a:solidFill>
                          <a:latin typeface="Century Gothic"/>
                        </a:rPr>
                        <a:t>Stuffing, </a:t>
                      </a:r>
                      <a:r>
                        <a:rPr lang="en-GB" sz="800" b="1">
                          <a:solidFill>
                            <a:prstClr val="black"/>
                          </a:solidFill>
                          <a:latin typeface="Century Gothic"/>
                        </a:rPr>
                        <a:t>SD82 </a:t>
                      </a:r>
                      <a:r>
                        <a:rPr lang="en-GB" sz="800" b="0">
                          <a:solidFill>
                            <a:prstClr val="black"/>
                          </a:solidFill>
                          <a:latin typeface="Century Gothic"/>
                        </a:rPr>
                        <a:t>Roast Potatoes &amp; </a:t>
                      </a:r>
                      <a:r>
                        <a:rPr lang="en-GB" sz="800" b="1">
                          <a:solidFill>
                            <a:prstClr val="black"/>
                          </a:solidFill>
                          <a:latin typeface="Century Gothic"/>
                        </a:rPr>
                        <a:t>SD118</a:t>
                      </a:r>
                      <a:r>
                        <a:rPr lang="en-GB" sz="800" b="0">
                          <a:solidFill>
                            <a:prstClr val="black"/>
                          </a:solidFill>
                          <a:latin typeface="Century Gothic"/>
                        </a:rPr>
                        <a:t> Gravy</a:t>
                      </a:r>
                      <a:endParaRPr kumimoji="0" lang="en-GB" sz="800" b="0" i="0" u="none" strike="noStrike" kern="1200" cap="none" spc="0" normalizeH="0" baseline="0" noProof="0">
                        <a:ln>
                          <a:noFill/>
                        </a:ln>
                        <a:solidFill>
                          <a:prstClr val="black"/>
                        </a:solidFill>
                        <a:effectLst/>
                        <a:uLnTx/>
                        <a:uFillTx/>
                        <a:latin typeface="Century Gothic"/>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SD8 </a:t>
                      </a:r>
                      <a:r>
                        <a:rPr lang="en-US" sz="800" b="0" i="0" u="none" strike="noStrike" noProof="0">
                          <a:solidFill>
                            <a:schemeClr val="tx1"/>
                          </a:solidFill>
                          <a:latin typeface="Century Gothic"/>
                        </a:rPr>
                        <a:t>Spaghetti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B48 </a:t>
                      </a:r>
                      <a:r>
                        <a:rPr lang="en-US" sz="800" b="0" i="0" u="none" strike="noStrike" noProof="0">
                          <a:solidFill>
                            <a:schemeClr val="tx1"/>
                          </a:solidFill>
                          <a:latin typeface="Century Gothic"/>
                        </a:rPr>
                        <a:t>Bolognaise</a:t>
                      </a:r>
                      <a:endParaRPr lang="en-US" sz="800" b="0" i="0" u="none" strike="noStrike" noProof="0">
                        <a:solidFill>
                          <a:schemeClr val="tx1"/>
                        </a:solidFill>
                        <a:highlight>
                          <a:srgbClr val="FFFF00"/>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F6 </a:t>
                      </a:r>
                      <a:r>
                        <a:rPr lang="en-GB" sz="800" b="0">
                          <a:solidFill>
                            <a:schemeClr val="tx1"/>
                          </a:solidFill>
                          <a:latin typeface="Century Gothic"/>
                        </a:rPr>
                        <a:t>Fishfingers or </a:t>
                      </a:r>
                      <a:r>
                        <a:rPr lang="en-GB" sz="800" b="1">
                          <a:solidFill>
                            <a:schemeClr val="tx1"/>
                          </a:solidFill>
                          <a:latin typeface="Century Gothic"/>
                        </a:rPr>
                        <a:t>F1 </a:t>
                      </a:r>
                      <a:r>
                        <a:rPr lang="en-GB" sz="800" b="0">
                          <a:solidFill>
                            <a:schemeClr val="tx1"/>
                          </a:solidFill>
                          <a:latin typeface="Century Gothic"/>
                        </a:rPr>
                        <a:t>Salmon Fishfingers with </a:t>
                      </a:r>
                      <a:r>
                        <a:rPr lang="en-GB" sz="800" b="1">
                          <a:solidFill>
                            <a:schemeClr val="tx1"/>
                          </a:solidFill>
                          <a:latin typeface="Century Gothic"/>
                        </a:rPr>
                        <a:t>SD5 </a:t>
                      </a:r>
                      <a:r>
                        <a:rPr lang="en-GB" sz="800" b="0">
                          <a:solidFill>
                            <a:schemeClr val="tx1"/>
                          </a:solidFill>
                          <a:latin typeface="Century Gothic"/>
                        </a:rPr>
                        <a:t>Chips &amp; </a:t>
                      </a:r>
                      <a:r>
                        <a:rPr lang="en-GB" sz="800" b="1">
                          <a:solidFill>
                            <a:schemeClr val="tx1"/>
                          </a:solidFill>
                          <a:latin typeface="Century Gothic"/>
                        </a:rPr>
                        <a:t>SD14 </a:t>
                      </a:r>
                      <a:r>
                        <a:rPr lang="en-GB" sz="800" b="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2207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V321 </a:t>
                      </a:r>
                      <a:r>
                        <a:rPr lang="en-US" sz="800" b="0" i="0" u="none" strike="noStrike" noProof="0">
                          <a:solidFill>
                            <a:schemeClr val="tx1"/>
                          </a:solidFill>
                          <a:latin typeface="Century Gothic"/>
                        </a:rPr>
                        <a:t>Chickpea Curry with </a:t>
                      </a:r>
                      <a:r>
                        <a:rPr lang="en-GB" sz="800" b="1">
                          <a:solidFill>
                            <a:schemeClr val="tx1"/>
                          </a:solidFill>
                          <a:latin typeface="Century Gothic"/>
                        </a:rPr>
                        <a:t>SD84 </a:t>
                      </a:r>
                      <a:r>
                        <a:rPr lang="en-US" sz="800" b="0" i="0" u="none" strike="noStrike" noProof="0">
                          <a:solidFill>
                            <a:schemeClr val="tx1"/>
                          </a:solidFill>
                          <a:latin typeface="Century Gothic"/>
                        </a:rPr>
                        <a:t>Rice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a:rPr>
                        <a:t>V309 </a:t>
                      </a:r>
                      <a:r>
                        <a:rPr lang="en-GB" sz="800" b="0">
                          <a:solidFill>
                            <a:schemeClr val="tx1"/>
                          </a:solidFill>
                          <a:latin typeface="Century Gothic"/>
                        </a:rPr>
                        <a:t>Mild Mexican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a:rPr>
                        <a:t>Chilli with </a:t>
                      </a:r>
                      <a:r>
                        <a:rPr lang="en-GB" sz="800" b="1">
                          <a:solidFill>
                            <a:schemeClr val="tx1"/>
                          </a:solidFill>
                          <a:latin typeface="Century Gothic"/>
                        </a:rPr>
                        <a:t>SD84 </a:t>
                      </a:r>
                      <a:r>
                        <a:rPr lang="en-GB" sz="800" b="0">
                          <a:solidFill>
                            <a:schemeClr val="tx1"/>
                          </a:solidFill>
                          <a:latin typeface="Century Gothic"/>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V204 </a:t>
                      </a:r>
                      <a:r>
                        <a:rPr lang="en-GB" sz="800">
                          <a:latin typeface="Century Gothic"/>
                        </a:rPr>
                        <a:t>Roasted Quorn, </a:t>
                      </a:r>
                    </a:p>
                    <a:p>
                      <a:pPr algn="ctr"/>
                      <a:r>
                        <a:rPr lang="en-GB" sz="800" b="1">
                          <a:latin typeface="Century Gothic"/>
                        </a:rPr>
                        <a:t>SD82 </a:t>
                      </a:r>
                      <a:r>
                        <a:rPr lang="en-GB" sz="800">
                          <a:latin typeface="Century Gothic"/>
                        </a:rPr>
                        <a:t>Roast Potatoes, &amp; </a:t>
                      </a:r>
                      <a:r>
                        <a:rPr lang="en-GB" sz="800" b="1">
                          <a:latin typeface="Century Gothic"/>
                        </a:rPr>
                        <a:t>SD118 </a:t>
                      </a:r>
                      <a:r>
                        <a:rPr lang="en-GB" sz="800">
                          <a:latin typeface="Century Gothic"/>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V323 SD17 </a:t>
                      </a:r>
                      <a:r>
                        <a:rPr lang="en-GB" sz="800" b="0" i="0" u="none" strike="noStrike" noProof="0">
                          <a:solidFill>
                            <a:schemeClr val="tx1"/>
                          </a:solidFill>
                          <a:latin typeface="Century Gothic"/>
                        </a:rPr>
                        <a:t>Smokey Bean Burger with </a:t>
                      </a:r>
                      <a:r>
                        <a:rPr lang="en-GB" sz="800" b="1" i="0" u="none" strike="noStrike" noProof="0">
                          <a:solidFill>
                            <a:schemeClr val="tx1"/>
                          </a:solidFill>
                          <a:latin typeface="Century Gothic"/>
                        </a:rPr>
                        <a:t>SD6 </a:t>
                      </a:r>
                      <a:r>
                        <a:rPr lang="en-US" sz="800" b="0" i="0" u="none" strike="noStrike" noProof="0">
                          <a:solidFill>
                            <a:schemeClr val="tx1"/>
                          </a:solidFill>
                          <a:latin typeface="Century Gothic"/>
                        </a:rPr>
                        <a:t>Wedges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a:rPr>
                        <a:t>SD14 </a:t>
                      </a:r>
                      <a:r>
                        <a:rPr lang="en-US"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a:rPr>
                        <a:t>V191 </a:t>
                      </a:r>
                      <a:r>
                        <a:rPr lang="en-GB" sz="800" b="0" i="0" u="none" strike="noStrike" noProof="0">
                          <a:solidFill>
                            <a:schemeClr val="tx1"/>
                          </a:solidFill>
                          <a:latin typeface="Century Gothic"/>
                        </a:rPr>
                        <a:t>Cheese &amp; Bean Pasty </a:t>
                      </a:r>
                    </a:p>
                    <a:p>
                      <a:pPr marL="0" marR="0" lvl="0" indent="0" algn="ctr" defTabSz="914400" rtl="0" eaLnBrk="1" fontAlgn="ctr"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a:rPr>
                        <a:t>with </a:t>
                      </a:r>
                      <a:r>
                        <a:rPr lang="en-GB" sz="800" b="1" i="0" u="none" strike="noStrike" noProof="0">
                          <a:solidFill>
                            <a:schemeClr val="tx1"/>
                          </a:solidFill>
                          <a:latin typeface="Century Gothic"/>
                        </a:rPr>
                        <a:t>SD5 </a:t>
                      </a:r>
                      <a:r>
                        <a:rPr lang="en-GB" sz="800" b="0" i="0" u="none" strike="noStrike" noProof="0">
                          <a:solidFill>
                            <a:schemeClr val="tx1"/>
                          </a:solidFill>
                          <a:latin typeface="Century Gothic"/>
                        </a:rPr>
                        <a:t>Chips &amp; </a:t>
                      </a:r>
                      <a:r>
                        <a:rPr lang="en-GB" sz="800" b="1" i="0" u="none" strike="noStrike" noProof="0">
                          <a:solidFill>
                            <a:schemeClr val="tx1"/>
                          </a:solidFill>
                          <a:latin typeface="Century Gothic"/>
                        </a:rPr>
                        <a:t>SD14 </a:t>
                      </a:r>
                      <a:r>
                        <a:rPr lang="en-GB" sz="800" b="0" i="0" u="none" strike="noStrike" noProof="0">
                          <a:solidFill>
                            <a:schemeClr val="tx1"/>
                          </a:solidFill>
                          <a:latin typeface="Century Gothic"/>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39610">
                <a:tc>
                  <a:txBody>
                    <a:bodyPr/>
                    <a:lstStyle/>
                    <a:p>
                      <a:pPr algn="ctr"/>
                      <a:r>
                        <a:rPr lang="en-GB" sz="800" b="1">
                          <a:solidFill>
                            <a:schemeClr val="tx1"/>
                          </a:solidFill>
                          <a:latin typeface="Century Gothic"/>
                        </a:rPr>
                        <a:t>D269 </a:t>
                      </a:r>
                      <a:r>
                        <a:rPr lang="en-GB" sz="800">
                          <a:latin typeface="Century Gothic"/>
                        </a:rPr>
                        <a:t>Banana Mousse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D182 </a:t>
                      </a:r>
                      <a:r>
                        <a:rPr lang="en-GB" sz="800">
                          <a:latin typeface="Century Gothic"/>
                        </a:rPr>
                        <a:t>Orange Drizzle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D225 </a:t>
                      </a:r>
                      <a:r>
                        <a:rPr lang="en-GB" sz="800">
                          <a:latin typeface="Century Gothic"/>
                        </a:rPr>
                        <a:t>Fruit </a:t>
                      </a:r>
                    </a:p>
                    <a:p>
                      <a:pPr algn="ctr"/>
                      <a:r>
                        <a:rPr lang="en-GB" sz="800">
                          <a:latin typeface="Century Gothic"/>
                        </a:rPr>
                        <a:t>Platter</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a:rPr>
                        <a:t>D171 </a:t>
                      </a:r>
                      <a:r>
                        <a:rPr lang="en-GB" sz="800">
                          <a:latin typeface="Century Gothic"/>
                        </a:rPr>
                        <a:t>Apple </a:t>
                      </a:r>
                    </a:p>
                    <a:p>
                      <a:pPr algn="ctr"/>
                      <a:r>
                        <a:rPr lang="en-GB" sz="800">
                          <a:latin typeface="Century Gothic"/>
                        </a:rPr>
                        <a:t>Flapjack</a:t>
                      </a:r>
                      <a:endParaRPr lang="en-GB" sz="800">
                        <a:highlight>
                          <a:srgbClr val="00FFFF"/>
                        </a:highlight>
                        <a:latin typeface="Century Gothic"/>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dirty="0">
                          <a:latin typeface="Century Gothic"/>
                        </a:rPr>
                        <a:t>   </a:t>
                      </a:r>
                      <a:r>
                        <a:rPr lang="en-GB" sz="800" b="1" dirty="0" err="1">
                          <a:latin typeface="Century Gothic"/>
                        </a:rPr>
                        <a:t>D235</a:t>
                      </a:r>
                      <a:r>
                        <a:rPr lang="en-GB" sz="800" dirty="0">
                          <a:latin typeface="Century Gothic"/>
                        </a:rPr>
                        <a:t> Strawberry Jelly </a:t>
                      </a:r>
                    </a:p>
                    <a:p>
                      <a:pPr algn="ctr"/>
                      <a:r>
                        <a:rPr lang="en-GB" sz="800" dirty="0">
                          <a:latin typeface="Century Gothic"/>
                        </a:rPr>
                        <a:t>with Mandarins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4" name="Table 23">
            <a:extLst>
              <a:ext uri="{FF2B5EF4-FFF2-40B4-BE49-F238E27FC236}">
                <a16:creationId xmlns:a16="http://schemas.microsoft.com/office/drawing/2014/main" id="{52D011C9-A789-A7BE-F507-478C4161CB45}"/>
              </a:ext>
            </a:extLst>
          </p:cNvPr>
          <p:cNvGraphicFramePr>
            <a:graphicFrameLocks noGrp="1"/>
          </p:cNvGraphicFramePr>
          <p:nvPr>
            <p:extLst>
              <p:ext uri="{D42A27DB-BD31-4B8C-83A1-F6EECF244321}">
                <p14:modId xmlns:p14="http://schemas.microsoft.com/office/powerpoint/2010/main" val="4076655568"/>
              </p:ext>
            </p:extLst>
          </p:nvPr>
        </p:nvGraphicFramePr>
        <p:xfrm>
          <a:off x="1468713" y="2409625"/>
          <a:ext cx="7741650" cy="1869355"/>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48330">
                  <a:extLst>
                    <a:ext uri="{9D8B030D-6E8A-4147-A177-3AD203B41FA5}">
                      <a16:colId xmlns:a16="http://schemas.microsoft.com/office/drawing/2014/main" val="1888228126"/>
                    </a:ext>
                  </a:extLst>
                </a:gridCol>
                <a:gridCol w="1548330">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V231 </a:t>
                      </a:r>
                      <a:r>
                        <a:rPr lang="en-GB" sz="800" b="0">
                          <a:solidFill>
                            <a:schemeClr val="tx1"/>
                          </a:solidFill>
                          <a:latin typeface="Century Gothic" panose="020B0502020202020204" pitchFamily="34" charset="0"/>
                        </a:rPr>
                        <a:t>Cheese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Tomato Pizza with </a:t>
                      </a:r>
                      <a:r>
                        <a:rPr lang="en-GB" sz="800" b="1">
                          <a:solidFill>
                            <a:schemeClr val="tx1"/>
                          </a:solidFill>
                          <a:latin typeface="Century Gothic" panose="020B0502020202020204" pitchFamily="34" charset="0"/>
                        </a:rPr>
                        <a:t>SD126 </a:t>
                      </a:r>
                      <a:r>
                        <a:rPr lang="en-GB" sz="800" b="0">
                          <a:solidFill>
                            <a:schemeClr val="tx1"/>
                          </a:solidFill>
                          <a:latin typeface="Century Gothic" panose="020B0502020202020204" pitchFamily="34" charset="0"/>
                        </a:rPr>
                        <a:t>Summer Mixed Salad</a:t>
                      </a:r>
                      <a:endParaRPr lang="en-GB" sz="800" b="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B49 </a:t>
                      </a:r>
                      <a:r>
                        <a:rPr lang="en-GB" sz="800" b="0">
                          <a:solidFill>
                            <a:schemeClr val="tx1"/>
                          </a:solidFill>
                          <a:latin typeface="Century Gothic" panose="020B0502020202020204" pitchFamily="34" charset="0"/>
                        </a:rPr>
                        <a:t>Beef Chilli 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 &amp; </a:t>
                      </a:r>
                      <a:r>
                        <a:rPr lang="en-GB" sz="800" b="1">
                          <a:solidFill>
                            <a:schemeClr val="tx1"/>
                          </a:solidFill>
                          <a:latin typeface="Century Gothic" panose="020B0502020202020204" pitchFamily="34" charset="0"/>
                        </a:rPr>
                        <a:t>SB37</a:t>
                      </a:r>
                      <a:r>
                        <a:rPr lang="en-GB" sz="800" b="0">
                          <a:solidFill>
                            <a:schemeClr val="tx1"/>
                          </a:solidFill>
                          <a:latin typeface="Century Gothic" panose="020B0502020202020204" pitchFamily="34" charset="0"/>
                        </a:rPr>
                        <a:t> Sweetcorn &amp; Cucumber Salsa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P25 </a:t>
                      </a:r>
                      <a:r>
                        <a:rPr lang="en-GB" sz="800" b="0">
                          <a:solidFill>
                            <a:schemeClr val="tx1"/>
                          </a:solidFill>
                          <a:latin typeface="Century Gothic" panose="020B0502020202020204" pitchFamily="34" charset="0"/>
                        </a:rPr>
                        <a:t>Roasted Pork or </a:t>
                      </a:r>
                      <a:r>
                        <a:rPr lang="en-GB" sz="800" b="1">
                          <a:solidFill>
                            <a:schemeClr val="tx1"/>
                          </a:solidFill>
                          <a:latin typeface="Century Gothic" panose="020B0502020202020204" pitchFamily="34" charset="0"/>
                        </a:rPr>
                        <a:t>C137 </a:t>
                      </a:r>
                      <a:r>
                        <a:rPr lang="en-GB" sz="800" b="0">
                          <a:solidFill>
                            <a:schemeClr val="tx1"/>
                          </a:solidFill>
                          <a:latin typeface="Century Gothic" panose="020B0502020202020204" pitchFamily="34" charset="0"/>
                        </a:rPr>
                        <a:t>Chicken Sausage, </a:t>
                      </a:r>
                      <a:r>
                        <a:rPr lang="en-GB" sz="800" b="1">
                          <a:solidFill>
                            <a:schemeClr val="tx1"/>
                          </a:solidFill>
                          <a:latin typeface="Century Gothic" panose="020B0502020202020204" pitchFamily="34" charset="0"/>
                        </a:rPr>
                        <a:t>SD82 </a:t>
                      </a:r>
                      <a:r>
                        <a:rPr lang="en-GB" sz="800" b="0">
                          <a:solidFill>
                            <a:schemeClr val="tx1"/>
                          </a:solidFill>
                          <a:latin typeface="Century Gothic" panose="020B0502020202020204" pitchFamily="34" charset="0"/>
                        </a:rPr>
                        <a:t>Roast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GR1 </a:t>
                      </a:r>
                      <a:r>
                        <a:rPr lang="en-GB" sz="800" b="0">
                          <a:solidFill>
                            <a:schemeClr val="tx1"/>
                          </a:solidFill>
                          <a:latin typeface="Century Gothic" panose="020B0502020202020204" pitchFamily="34" charset="0"/>
                        </a:rPr>
                        <a:t>Greek Chicken Pitta 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F3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Battered Fish with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SD5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Chips &amp; </a:t>
                      </a:r>
                      <a:r>
                        <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SD14 </a:t>
                      </a: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Tomato Sauce</a:t>
                      </a:r>
                      <a:endParaRPr kumimoji="0" lang="en-GB" sz="800" b="1" i="0" u="none" strike="noStrike" kern="1200" cap="none" spc="0" normalizeH="0" baseline="0" noProof="0">
                        <a:ln>
                          <a:noFill/>
                        </a:ln>
                        <a:solidFill>
                          <a:prstClr val="black"/>
                        </a:solidFill>
                        <a:effectLst/>
                        <a:uLnTx/>
                        <a:uFillTx/>
                        <a:latin typeface="Century Gothic" panose="020B0502020202020204" pitchFamily="34" charset="0"/>
                        <a:ea typeface="+mn-ea"/>
                        <a:cs typeface="+mn-cs"/>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54410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V108 </a:t>
                      </a:r>
                      <a:r>
                        <a:rPr lang="en-GB" sz="800" b="0">
                          <a:solidFill>
                            <a:schemeClr val="tx1"/>
                          </a:solidFill>
                          <a:latin typeface="Century Gothic" panose="020B0502020202020204" pitchFamily="34" charset="0"/>
                        </a:rPr>
                        <a:t>Lentil &amp; Sweet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Potato Curry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SD84</a:t>
                      </a:r>
                      <a:r>
                        <a:rPr lang="en-GB" sz="800" b="0">
                          <a:solidFill>
                            <a:schemeClr val="tx1"/>
                          </a:solidFill>
                          <a:latin typeface="Century Gothic" panose="020B0502020202020204" pitchFamily="34" charset="0"/>
                        </a:rPr>
                        <a:t> 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i="0" u="none" strike="noStrike" noProof="0">
                          <a:solidFill>
                            <a:schemeClr val="tx1"/>
                          </a:solidFill>
                          <a:latin typeface="Century Gothic" panose="020B0502020202020204" pitchFamily="34" charset="0"/>
                        </a:rPr>
                        <a:t> </a:t>
                      </a:r>
                      <a:r>
                        <a:rPr lang="en-GB" sz="800" b="1" i="0" u="none" strike="noStrike" noProof="0">
                          <a:solidFill>
                            <a:schemeClr val="tx1"/>
                          </a:solidFill>
                          <a:latin typeface="Century Gothic" panose="020B0502020202020204" pitchFamily="34" charset="0"/>
                        </a:rPr>
                        <a:t>SD8 </a:t>
                      </a:r>
                      <a:r>
                        <a:rPr lang="en-GB" sz="800" b="0" i="0" u="none" strike="noStrike" noProof="0">
                          <a:solidFill>
                            <a:schemeClr val="tx1"/>
                          </a:solidFill>
                          <a:latin typeface="Century Gothic" panose="020B0502020202020204" pitchFamily="34" charset="0"/>
                        </a:rPr>
                        <a:t>Spaghetti &amp;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V237 </a:t>
                      </a:r>
                      <a:r>
                        <a:rPr lang="en-GB" sz="800" b="0" i="0" u="none" strike="noStrike" noProof="0">
                          <a:solidFill>
                            <a:schemeClr val="tx1"/>
                          </a:solidFill>
                          <a:latin typeface="Century Gothic" panose="020B0502020202020204" pitchFamily="34" charset="0"/>
                        </a:rPr>
                        <a:t>Meatballs in a </a:t>
                      </a:r>
                      <a:r>
                        <a:rPr lang="en-GB" sz="800" b="1" i="0" u="none" strike="noStrike" noProof="0">
                          <a:solidFill>
                            <a:schemeClr val="tx1"/>
                          </a:solidFill>
                          <a:latin typeface="Century Gothic" panose="020B0502020202020204" pitchFamily="34" charset="0"/>
                        </a:rPr>
                        <a:t>V225 </a:t>
                      </a:r>
                      <a:r>
                        <a:rPr lang="en-GB" sz="800" b="0" i="0" u="none" strike="noStrike" noProof="0">
                          <a:solidFill>
                            <a:schemeClr val="tx1"/>
                          </a:solidFill>
                          <a:latin typeface="Century Gothic" panose="020B0502020202020204" pitchFamily="34" charset="0"/>
                        </a:rPr>
                        <a:t>Tomato Sauce </a:t>
                      </a: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V232 </a:t>
                      </a:r>
                      <a:r>
                        <a:rPr lang="en-GB" sz="800">
                          <a:latin typeface="Century Gothic" panose="020B0502020202020204" pitchFamily="34" charset="0"/>
                        </a:rPr>
                        <a:t>Veg Wellington,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a:latin typeface="Century Gothic" panose="020B0502020202020204" pitchFamily="34" charset="0"/>
                        </a:rPr>
                        <a:t>SD82 </a:t>
                      </a:r>
                      <a:r>
                        <a:rPr lang="en-GB" sz="800" i="0">
                          <a:latin typeface="Century Gothic" panose="020B0502020202020204" pitchFamily="34" charset="0"/>
                        </a:rPr>
                        <a:t>Roast Potatoes </a:t>
                      </a:r>
                      <a:r>
                        <a:rPr lang="en-GB" sz="800">
                          <a:latin typeface="Century Gothic" panose="020B0502020202020204" pitchFamily="34" charset="0"/>
                        </a:rPr>
                        <a:t>&amp; </a:t>
                      </a:r>
                      <a:r>
                        <a:rPr lang="en-GB" sz="800" b="1">
                          <a:latin typeface="Century Gothic" panose="020B0502020202020204" pitchFamily="34" charset="0"/>
                        </a:rPr>
                        <a:t>SD118</a:t>
                      </a:r>
                      <a:r>
                        <a:rPr lang="en-GB" sz="800">
                          <a:latin typeface="Century Gothic" panose="020B0502020202020204" pitchFamily="34" charset="0"/>
                        </a:rPr>
                        <a:t> Gravy</a:t>
                      </a:r>
                      <a:endParaRPr lang="en-US" sz="800" b="1" i="0" u="none" strike="noStrike" noProof="0">
                        <a:solidFill>
                          <a:srgbClr val="00B050"/>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GR2 </a:t>
                      </a:r>
                      <a:r>
                        <a:rPr lang="en-GB" sz="800" b="0" i="0" u="none" strike="noStrike" noProof="0">
                          <a:solidFill>
                            <a:schemeClr val="tx1"/>
                          </a:solidFill>
                          <a:latin typeface="Century Gothic" panose="020B0502020202020204" pitchFamily="34" charset="0"/>
                        </a:rPr>
                        <a:t>Greek Spinach &amp; Cheese Whirl </a:t>
                      </a:r>
                      <a:r>
                        <a:rPr lang="en-GB" sz="800" b="0">
                          <a:solidFill>
                            <a:schemeClr val="tx1"/>
                          </a:solidFill>
                          <a:latin typeface="Century Gothic" panose="020B0502020202020204" pitchFamily="34" charset="0"/>
                        </a:rPr>
                        <a:t>with </a:t>
                      </a:r>
                      <a:r>
                        <a:rPr lang="en-GB" sz="800" b="1">
                          <a:solidFill>
                            <a:schemeClr val="tx1"/>
                          </a:solidFill>
                          <a:latin typeface="Century Gothic" panose="020B0502020202020204" pitchFamily="34" charset="0"/>
                        </a:rPr>
                        <a:t>SD195 </a:t>
                      </a:r>
                      <a:r>
                        <a:rPr lang="en-GB" sz="800" b="0">
                          <a:solidFill>
                            <a:schemeClr val="tx1"/>
                          </a:solidFill>
                          <a:latin typeface="Century Gothic" panose="020B0502020202020204" pitchFamily="34" charset="0"/>
                        </a:rPr>
                        <a:t>Herby Rice, </a:t>
                      </a:r>
                      <a:r>
                        <a:rPr lang="en-GB" sz="800" b="1">
                          <a:solidFill>
                            <a:schemeClr val="tx1"/>
                          </a:solidFill>
                          <a:latin typeface="Century Gothic" panose="020B0502020202020204" pitchFamily="34" charset="0"/>
                        </a:rPr>
                        <a:t>GR3 </a:t>
                      </a:r>
                      <a:r>
                        <a:rPr lang="en-GB" sz="800" b="0">
                          <a:solidFill>
                            <a:schemeClr val="tx1"/>
                          </a:solidFill>
                          <a:latin typeface="Century Gothic" panose="020B0502020202020204" pitchFamily="34" charset="0"/>
                        </a:rPr>
                        <a:t>Tzatziki &amp; </a:t>
                      </a:r>
                      <a:r>
                        <a:rPr lang="en-GB" sz="800" b="1">
                          <a:solidFill>
                            <a:schemeClr val="tx1"/>
                          </a:solidFill>
                          <a:latin typeface="Century Gothic" panose="020B0502020202020204" pitchFamily="34" charset="0"/>
                        </a:rPr>
                        <a:t>GR4</a:t>
                      </a:r>
                      <a:r>
                        <a:rPr lang="en-GB" sz="800" b="0">
                          <a:solidFill>
                            <a:schemeClr val="tx1"/>
                          </a:solidFill>
                          <a:latin typeface="Century Gothic" panose="020B0502020202020204" pitchFamily="34" charset="0"/>
                        </a:rPr>
                        <a:t> Salad</a:t>
                      </a:r>
                      <a:endParaRPr lang="en-US"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V336 </a:t>
                      </a:r>
                      <a:r>
                        <a:rPr lang="en-GB" sz="800">
                          <a:latin typeface="Century Gothic" panose="020B0502020202020204" pitchFamily="34" charset="0"/>
                        </a:rPr>
                        <a:t>Cheesy Broccoli Frittata with </a:t>
                      </a:r>
                      <a:r>
                        <a:rPr lang="en-GB" sz="800" b="1">
                          <a:latin typeface="Century Gothic" panose="020B0502020202020204" pitchFamily="34" charset="0"/>
                        </a:rPr>
                        <a:t>SD5 </a:t>
                      </a:r>
                      <a:r>
                        <a:rPr lang="en-GB" sz="800">
                          <a:latin typeface="Century Gothic" panose="020B0502020202020204" pitchFamily="34" charset="0"/>
                        </a:rPr>
                        <a:t>Chips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5391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441327">
                <a:tc>
                  <a:txBody>
                    <a:bodyPr/>
                    <a:lstStyle/>
                    <a:p>
                      <a:pPr algn="ctr"/>
                      <a:r>
                        <a:rPr lang="en-GB" sz="800" b="1">
                          <a:latin typeface="Century Gothic" panose="020B0502020202020204" pitchFamily="34" charset="0"/>
                        </a:rPr>
                        <a:t>D177 </a:t>
                      </a:r>
                      <a:r>
                        <a:rPr lang="en-GB" sz="800">
                          <a:latin typeface="Century Gothic" panose="020B0502020202020204" pitchFamily="34" charset="0"/>
                        </a:rPr>
                        <a:t>Iced Vanilla Sponge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D166 </a:t>
                      </a:r>
                      <a:r>
                        <a:rPr lang="en-GB" sz="800">
                          <a:latin typeface="Century Gothic" panose="020B0502020202020204" pitchFamily="34" charset="0"/>
                        </a:rPr>
                        <a:t>Peaches &amp; </a:t>
                      </a:r>
                      <a:r>
                        <a:rPr lang="en-GB" sz="800" b="1">
                          <a:latin typeface="Century Gothic" panose="020B0502020202020204" pitchFamily="34" charset="0"/>
                        </a:rPr>
                        <a:t>D13</a:t>
                      </a:r>
                      <a:r>
                        <a:rPr lang="en-GB" sz="800">
                          <a:latin typeface="Century Gothic" panose="020B0502020202020204" pitchFamily="34" charset="0"/>
                        </a:rPr>
                        <a:t> Ice Cream</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a:highlight>
                          <a:srgbClr val="00FFFF"/>
                        </a:highlight>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D223 </a:t>
                      </a:r>
                      <a:r>
                        <a:rPr lang="en-GB" sz="800">
                          <a:latin typeface="Century Gothic" panose="020B0502020202020204" pitchFamily="34" charset="0"/>
                        </a:rPr>
                        <a:t>Freshly Chopped </a:t>
                      </a:r>
                    </a:p>
                    <a:p>
                      <a:pPr algn="ctr"/>
                      <a:r>
                        <a:rPr lang="en-GB" sz="800">
                          <a:latin typeface="Century Gothic" panose="020B0502020202020204" pitchFamily="34" charset="0"/>
                        </a:rPr>
                        <a:t>Fruit Salad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D233 </a:t>
                      </a:r>
                      <a:r>
                        <a:rPr lang="en-GB" sz="800">
                          <a:latin typeface="Century Gothic" panose="020B0502020202020204" pitchFamily="34" charset="0"/>
                        </a:rPr>
                        <a:t>Jam &amp; Coconut Sponge with </a:t>
                      </a:r>
                      <a:r>
                        <a:rPr lang="en-GB" sz="800" b="1">
                          <a:latin typeface="Century Gothic" panose="020B0502020202020204" pitchFamily="34" charset="0"/>
                        </a:rPr>
                        <a:t>D2 </a:t>
                      </a:r>
                      <a:r>
                        <a:rPr lang="en-GB" sz="800">
                          <a:latin typeface="Century Gothic" panose="020B0502020202020204" pitchFamily="34" charset="0"/>
                        </a:rPr>
                        <a:t>Custard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D85 </a:t>
                      </a:r>
                      <a:r>
                        <a:rPr lang="en-GB" sz="800">
                          <a:latin typeface="Century Gothic" panose="020B0502020202020204" pitchFamily="34" charset="0"/>
                        </a:rPr>
                        <a:t>Oaty </a:t>
                      </a:r>
                    </a:p>
                    <a:p>
                      <a:pPr algn="ctr"/>
                      <a:r>
                        <a:rPr lang="en-GB" sz="800">
                          <a:latin typeface="Century Gothic" panose="020B0502020202020204" pitchFamily="34" charset="0"/>
                        </a:rPr>
                        <a:t>Cookie</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graphicFrame>
        <p:nvGraphicFramePr>
          <p:cNvPr id="25" name="Table 24">
            <a:extLst>
              <a:ext uri="{FF2B5EF4-FFF2-40B4-BE49-F238E27FC236}">
                <a16:creationId xmlns:a16="http://schemas.microsoft.com/office/drawing/2014/main" id="{00B9DDC6-CCFB-2976-128D-45103B66DDAD}"/>
              </a:ext>
            </a:extLst>
          </p:cNvPr>
          <p:cNvGraphicFramePr>
            <a:graphicFrameLocks noGrp="1"/>
          </p:cNvGraphicFramePr>
          <p:nvPr>
            <p:extLst>
              <p:ext uri="{D42A27DB-BD31-4B8C-83A1-F6EECF244321}">
                <p14:modId xmlns:p14="http://schemas.microsoft.com/office/powerpoint/2010/main" val="1706074993"/>
              </p:ext>
            </p:extLst>
          </p:nvPr>
        </p:nvGraphicFramePr>
        <p:xfrm>
          <a:off x="1468712" y="4218859"/>
          <a:ext cx="7741650" cy="1498600"/>
        </p:xfrm>
        <a:graphic>
          <a:graphicData uri="http://schemas.openxmlformats.org/drawingml/2006/table">
            <a:tbl>
              <a:tblPr firstRow="1" bandRow="1">
                <a:tableStyleId>{5C22544A-7EE6-4342-B048-85BDC9FD1C3A}</a:tableStyleId>
              </a:tblPr>
              <a:tblGrid>
                <a:gridCol w="1548330">
                  <a:extLst>
                    <a:ext uri="{9D8B030D-6E8A-4147-A177-3AD203B41FA5}">
                      <a16:colId xmlns:a16="http://schemas.microsoft.com/office/drawing/2014/main" val="426743384"/>
                    </a:ext>
                  </a:extLst>
                </a:gridCol>
                <a:gridCol w="1535908">
                  <a:extLst>
                    <a:ext uri="{9D8B030D-6E8A-4147-A177-3AD203B41FA5}">
                      <a16:colId xmlns:a16="http://schemas.microsoft.com/office/drawing/2014/main" val="1888228126"/>
                    </a:ext>
                  </a:extLst>
                </a:gridCol>
                <a:gridCol w="1560752">
                  <a:extLst>
                    <a:ext uri="{9D8B030D-6E8A-4147-A177-3AD203B41FA5}">
                      <a16:colId xmlns:a16="http://schemas.microsoft.com/office/drawing/2014/main" val="3470962500"/>
                    </a:ext>
                  </a:extLst>
                </a:gridCol>
                <a:gridCol w="1548330">
                  <a:extLst>
                    <a:ext uri="{9D8B030D-6E8A-4147-A177-3AD203B41FA5}">
                      <a16:colId xmlns:a16="http://schemas.microsoft.com/office/drawing/2014/main" val="3633866263"/>
                    </a:ext>
                  </a:extLst>
                </a:gridCol>
                <a:gridCol w="1548330">
                  <a:extLst>
                    <a:ext uri="{9D8B030D-6E8A-4147-A177-3AD203B41FA5}">
                      <a16:colId xmlns:a16="http://schemas.microsoft.com/office/drawing/2014/main" val="408835618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V160 SD11 </a:t>
                      </a:r>
                      <a:r>
                        <a:rPr lang="en-GB" sz="800" b="0">
                          <a:solidFill>
                            <a:schemeClr val="tx1"/>
                          </a:solidFill>
                          <a:latin typeface="Century Gothic" panose="020B0502020202020204" pitchFamily="34" charset="0"/>
                        </a:rPr>
                        <a:t>Tomato Pasta</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B63 SD17 </a:t>
                      </a:r>
                      <a:r>
                        <a:rPr lang="en-US" sz="800" b="0" i="0" u="none" strike="noStrike" noProof="0">
                          <a:solidFill>
                            <a:schemeClr val="tx1"/>
                          </a:solidFill>
                          <a:latin typeface="Century Gothic" panose="020B0502020202020204" pitchFamily="34" charset="0"/>
                        </a:rPr>
                        <a:t>Beef Burger with </a:t>
                      </a:r>
                      <a:r>
                        <a:rPr lang="en-US" sz="800" b="1" i="0" u="none" strike="noStrike" noProof="0">
                          <a:solidFill>
                            <a:schemeClr val="tx1"/>
                          </a:solidFill>
                          <a:latin typeface="Century Gothic" panose="020B0502020202020204" pitchFamily="34" charset="0"/>
                        </a:rPr>
                        <a:t>SD6 </a:t>
                      </a:r>
                      <a:r>
                        <a:rPr lang="en-US" sz="800" b="0" i="0" u="none" strike="noStrike" noProof="0">
                          <a:solidFill>
                            <a:schemeClr val="tx1"/>
                          </a:solidFill>
                          <a:latin typeface="Century Gothic" panose="020B0502020202020204" pitchFamily="34" charset="0"/>
                        </a:rPr>
                        <a:t>Potato Wedges &amp; </a:t>
                      </a:r>
                      <a:r>
                        <a:rPr lang="en-US" sz="800" b="1" i="0" u="none" strike="noStrike" noProof="0">
                          <a:solidFill>
                            <a:schemeClr val="tx1"/>
                          </a:solidFill>
                          <a:latin typeface="Century Gothic" panose="020B0502020202020204" pitchFamily="34" charset="0"/>
                        </a:rPr>
                        <a:t>SD92 </a:t>
                      </a:r>
                      <a:r>
                        <a:rPr lang="en-US" sz="800" b="0" i="0" u="none" strike="noStrike" noProof="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T1 C4 C5 B4 </a:t>
                      </a:r>
                      <a:r>
                        <a:rPr lang="en-GB" sz="800" b="0">
                          <a:solidFill>
                            <a:schemeClr val="tx1"/>
                          </a:solidFill>
                          <a:latin typeface="Century Gothic" panose="020B0502020202020204" pitchFamily="34" charset="0"/>
                        </a:rPr>
                        <a:t>Roast of the Day, </a:t>
                      </a:r>
                      <a:r>
                        <a:rPr lang="en-GB" sz="800" b="1">
                          <a:solidFill>
                            <a:schemeClr val="tx1"/>
                          </a:solidFill>
                          <a:latin typeface="Century Gothic" panose="020B0502020202020204" pitchFamily="34" charset="0"/>
                        </a:rPr>
                        <a:t>SD1 </a:t>
                      </a:r>
                      <a:r>
                        <a:rPr lang="en-GB" sz="800" b="0">
                          <a:solidFill>
                            <a:schemeClr val="tx1"/>
                          </a:solidFill>
                          <a:latin typeface="Century Gothic" panose="020B0502020202020204" pitchFamily="34" charset="0"/>
                        </a:rPr>
                        <a:t>Mashed Potatoes &amp; </a:t>
                      </a:r>
                      <a:r>
                        <a:rPr lang="en-GB" sz="800" b="1">
                          <a:solidFill>
                            <a:schemeClr val="tx1"/>
                          </a:solidFill>
                          <a:latin typeface="Century Gothic" panose="020B0502020202020204" pitchFamily="34" charset="0"/>
                        </a:rPr>
                        <a:t>SD118 </a:t>
                      </a:r>
                      <a:r>
                        <a:rPr lang="en-GB" sz="800" b="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C86 </a:t>
                      </a:r>
                      <a:r>
                        <a:rPr lang="en-GB" sz="800" b="0">
                          <a:solidFill>
                            <a:schemeClr val="tx1"/>
                          </a:solidFill>
                          <a:latin typeface="Century Gothic" panose="020B0502020202020204" pitchFamily="34" charset="0"/>
                        </a:rPr>
                        <a:t>Chefs Special Chicken Korma with </a:t>
                      </a:r>
                      <a:r>
                        <a:rPr lang="en-GB" sz="800" b="1">
                          <a:solidFill>
                            <a:schemeClr val="tx1"/>
                          </a:solidFill>
                          <a:latin typeface="Century Gothic" panose="020B0502020202020204" pitchFamily="34" charset="0"/>
                        </a:rPr>
                        <a:t>SD84 </a:t>
                      </a:r>
                      <a:r>
                        <a:rPr lang="en-GB" sz="800" b="0">
                          <a:solidFill>
                            <a:schemeClr val="tx1"/>
                          </a:solidFill>
                          <a:latin typeface="Century Gothic" panose="020B0502020202020204" pitchFamily="34" charset="0"/>
                        </a:rPr>
                        <a:t>Rice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F6 </a:t>
                      </a:r>
                      <a:r>
                        <a:rPr lang="en-GB" sz="800" b="0">
                          <a:solidFill>
                            <a:schemeClr val="tx1"/>
                          </a:solidFill>
                          <a:latin typeface="Century Gothic" panose="020B0502020202020204" pitchFamily="34" charset="0"/>
                        </a:rPr>
                        <a:t>Fishfingers with </a:t>
                      </a:r>
                      <a:r>
                        <a:rPr lang="en-GB" sz="800" b="1">
                          <a:solidFill>
                            <a:schemeClr val="tx1"/>
                          </a:solidFill>
                          <a:latin typeface="Century Gothic" panose="020B0502020202020204" pitchFamily="34" charset="0"/>
                        </a:rPr>
                        <a:t>SD5 </a:t>
                      </a:r>
                      <a:r>
                        <a:rPr lang="en-GB" sz="800" b="0">
                          <a:solidFill>
                            <a:schemeClr val="tx1"/>
                          </a:solidFill>
                          <a:latin typeface="Century Gothic" panose="020B0502020202020204" pitchFamily="34" charset="0"/>
                        </a:rPr>
                        <a:t>Chips &amp; </a:t>
                      </a:r>
                      <a:r>
                        <a:rPr lang="en-GB" sz="800" b="1">
                          <a:solidFill>
                            <a:schemeClr val="tx1"/>
                          </a:solidFill>
                          <a:latin typeface="Century Gothic" panose="020B0502020202020204" pitchFamily="34" charset="0"/>
                        </a:rPr>
                        <a:t>SD14 </a:t>
                      </a:r>
                      <a:r>
                        <a:rPr lang="en-GB" sz="800" b="0">
                          <a:solidFill>
                            <a:schemeClr val="tx1"/>
                          </a:solidFill>
                          <a:latin typeface="Century Gothic" panose="020B0502020202020204" pitchFamily="34" charset="0"/>
                        </a:rPr>
                        <a:t>Tomato Sauce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805814051"/>
                  </a:ext>
                </a:extLst>
              </a:tr>
              <a:tr h="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i="0" u="none" strike="noStrike" noProof="0">
                          <a:solidFill>
                            <a:schemeClr val="tx1"/>
                          </a:solidFill>
                          <a:latin typeface="Century Gothic" panose="020B0502020202020204" pitchFamily="34" charset="0"/>
                        </a:rPr>
                        <a:t>V337 </a:t>
                      </a:r>
                      <a:r>
                        <a:rPr lang="en-GB" sz="800" b="0" i="0" u="none" strike="noStrike" noProof="0">
                          <a:solidFill>
                            <a:schemeClr val="tx1"/>
                          </a:solidFill>
                          <a:latin typeface="Century Gothic" panose="020B0502020202020204" pitchFamily="34" charset="0"/>
                        </a:rPr>
                        <a:t>Chinese Vegetable Noodles</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V161 </a:t>
                      </a:r>
                      <a:r>
                        <a:rPr lang="en-GB" sz="800" b="0">
                          <a:solidFill>
                            <a:schemeClr val="tx1"/>
                          </a:solidFill>
                          <a:latin typeface="Century Gothic" panose="020B0502020202020204" pitchFamily="34" charset="0"/>
                        </a:rPr>
                        <a:t>Mexican Bean Roll with </a:t>
                      </a:r>
                      <a:r>
                        <a:rPr lang="en-GB" sz="800" b="1">
                          <a:solidFill>
                            <a:schemeClr val="tx1"/>
                          </a:solidFill>
                          <a:latin typeface="Century Gothic" panose="020B0502020202020204" pitchFamily="34" charset="0"/>
                        </a:rPr>
                        <a:t>SD6 </a:t>
                      </a:r>
                      <a:r>
                        <a:rPr lang="en-GB" sz="800" b="0">
                          <a:solidFill>
                            <a:schemeClr val="tx1"/>
                          </a:solidFill>
                          <a:latin typeface="Century Gothic" panose="020B0502020202020204" pitchFamily="34" charset="0"/>
                        </a:rPr>
                        <a:t>Potato Wedges &amp; </a:t>
                      </a:r>
                      <a:r>
                        <a:rPr lang="en-GB" sz="800" b="1">
                          <a:solidFill>
                            <a:schemeClr val="tx1"/>
                          </a:solidFill>
                          <a:latin typeface="Century Gothic" panose="020B0502020202020204" pitchFamily="34" charset="0"/>
                        </a:rPr>
                        <a:t>SD92 </a:t>
                      </a:r>
                      <a:r>
                        <a:rPr lang="en-GB" sz="800" b="0">
                          <a:solidFill>
                            <a:schemeClr val="tx1"/>
                          </a:solidFill>
                          <a:latin typeface="Century Gothic" panose="020B0502020202020204" pitchFamily="34" charset="0"/>
                        </a:rPr>
                        <a:t>Rainbow Slaw</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1" i="0" u="none" strike="noStrike" noProof="0">
                          <a:solidFill>
                            <a:schemeClr val="tx1"/>
                          </a:solidFill>
                          <a:latin typeface="Century Gothic" panose="020B0502020202020204" pitchFamily="34" charset="0"/>
                        </a:rPr>
                        <a:t>V13 </a:t>
                      </a:r>
                      <a:r>
                        <a:rPr lang="en-US" sz="800" b="0" i="0" u="none" strike="noStrike" noProof="0">
                          <a:solidFill>
                            <a:schemeClr val="tx1"/>
                          </a:solidFill>
                          <a:latin typeface="Century Gothic" panose="020B0502020202020204" pitchFamily="34" charset="0"/>
                        </a:rPr>
                        <a:t>Vegetable Loaf with </a:t>
                      </a:r>
                      <a:r>
                        <a:rPr lang="en-US" sz="800" b="1" i="0" u="none" strike="noStrike" noProof="0">
                          <a:solidFill>
                            <a:schemeClr val="tx1"/>
                          </a:solidFill>
                          <a:latin typeface="Century Gothic" panose="020B0502020202020204" pitchFamily="34" charset="0"/>
                        </a:rPr>
                        <a:t>SD1 </a:t>
                      </a:r>
                      <a:r>
                        <a:rPr lang="en-US" sz="800" b="0" i="0" u="none" strike="noStrike" noProof="0">
                          <a:solidFill>
                            <a:schemeClr val="tx1"/>
                          </a:solidFill>
                          <a:latin typeface="Century Gothic" panose="020B0502020202020204" pitchFamily="34" charset="0"/>
                        </a:rPr>
                        <a:t>Mashed Potatoes &amp; </a:t>
                      </a:r>
                      <a:r>
                        <a:rPr lang="en-US" sz="800" b="1" i="0" u="none" strike="noStrike" noProof="0">
                          <a:solidFill>
                            <a:schemeClr val="tx1"/>
                          </a:solidFill>
                          <a:latin typeface="Century Gothic" panose="020B0502020202020204" pitchFamily="34" charset="0"/>
                        </a:rPr>
                        <a:t>SD118 </a:t>
                      </a:r>
                      <a:r>
                        <a:rPr lang="en-US" sz="800" b="0" i="0" u="none" strike="noStrike" noProof="0">
                          <a:solidFill>
                            <a:schemeClr val="tx1"/>
                          </a:solidFill>
                          <a:latin typeface="Century Gothic" panose="020B0502020202020204" pitchFamily="34" charset="0"/>
                        </a:rPr>
                        <a:t>Gravy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solidFill>
                            <a:schemeClr val="tx1"/>
                          </a:solidFill>
                          <a:latin typeface="Century Gothic" panose="020B0502020202020204" pitchFamily="34" charset="0"/>
                        </a:rPr>
                        <a:t>V249 </a:t>
                      </a:r>
                      <a:r>
                        <a:rPr lang="en-GB" sz="800" b="0">
                          <a:solidFill>
                            <a:schemeClr val="tx1"/>
                          </a:solidFill>
                          <a:latin typeface="Century Gothic" panose="020B0502020202020204" pitchFamily="34" charset="0"/>
                        </a:rPr>
                        <a:t>All Day Vegetarian Breakfast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0" u="none" strike="noStrike" noProof="0">
                        <a:solidFill>
                          <a:schemeClr val="tx1"/>
                        </a:solidFill>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V307 </a:t>
                      </a:r>
                      <a:r>
                        <a:rPr lang="en-GB" sz="800">
                          <a:latin typeface="Century Gothic" panose="020B0502020202020204" pitchFamily="34" charset="0"/>
                        </a:rPr>
                        <a:t>Cowboy Sausage and Bean Hotpot</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2194041952"/>
                  </a:ext>
                </a:extLst>
              </a:tr>
              <a:tr h="205848">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black"/>
                          </a:solidFill>
                          <a:effectLst/>
                          <a:uLnTx/>
                          <a:uFillTx/>
                          <a:latin typeface="Century Gothic" panose="020B0502020202020204" pitchFamily="34" charset="0"/>
                          <a:ea typeface="+mn-ea"/>
                          <a:cs typeface="+mn-cs"/>
                        </a:rPr>
                        <a:t>Vegetables of the Day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315931974"/>
                  </a:ext>
                </a:extLst>
              </a:tr>
              <a:tr h="370840">
                <a:tc>
                  <a:txBody>
                    <a:bodyPr/>
                    <a:lstStyle/>
                    <a:p>
                      <a:pPr algn="ctr"/>
                      <a:r>
                        <a:rPr lang="en-GB" sz="800" b="1">
                          <a:latin typeface="Century Gothic" panose="020B0502020202020204" pitchFamily="34" charset="0"/>
                        </a:rPr>
                        <a:t>D262 </a:t>
                      </a:r>
                      <a:r>
                        <a:rPr lang="en-GB" sz="800">
                          <a:latin typeface="Century Gothic" panose="020B0502020202020204" pitchFamily="34" charset="0"/>
                        </a:rPr>
                        <a:t>Pineapple Upside Down Cake</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D56 </a:t>
                      </a:r>
                      <a:r>
                        <a:rPr lang="en-GB" sz="800">
                          <a:latin typeface="Century Gothic" panose="020B0502020202020204" pitchFamily="34" charset="0"/>
                        </a:rPr>
                        <a:t>Cheese &amp; Crackers</a:t>
                      </a:r>
                    </a:p>
                    <a:p>
                      <a:pPr algn="ct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D224 </a:t>
                      </a:r>
                      <a:r>
                        <a:rPr lang="en-GB" sz="800">
                          <a:latin typeface="Century Gothic" panose="020B0502020202020204" pitchFamily="34" charset="0"/>
                        </a:rPr>
                        <a:t>Fruit Medley</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1">
                          <a:latin typeface="Century Gothic" panose="020B0502020202020204" pitchFamily="34" charset="0"/>
                        </a:rPr>
                        <a:t>D259 </a:t>
                      </a:r>
                      <a:r>
                        <a:rPr lang="en-GB" sz="800" b="0">
                          <a:latin typeface="Century Gothic" panose="020B0502020202020204" pitchFamily="34" charset="0"/>
                        </a:rPr>
                        <a:t>Strawberry and Apple Crumble with </a:t>
                      </a:r>
                      <a:r>
                        <a:rPr lang="en-GB" sz="800" b="1">
                          <a:latin typeface="Century Gothic" panose="020B0502020202020204" pitchFamily="34" charset="0"/>
                        </a:rPr>
                        <a:t>D2 </a:t>
                      </a:r>
                      <a:r>
                        <a:rPr lang="en-GB" sz="800" b="0">
                          <a:latin typeface="Century Gothic" panose="020B0502020202020204" pitchFamily="34" charset="0"/>
                        </a:rPr>
                        <a:t>Custard</a:t>
                      </a:r>
                      <a:endParaRPr lang="en-GB" sz="800">
                        <a:latin typeface="Century Gothic" panose="020B0502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tc>
                  <a:txBody>
                    <a:bodyPr/>
                    <a:lstStyle/>
                    <a:p>
                      <a:pPr algn="ctr"/>
                      <a:r>
                        <a:rPr lang="en-GB" sz="800" b="1">
                          <a:latin typeface="Century Gothic" panose="020B0502020202020204" pitchFamily="34" charset="0"/>
                        </a:rPr>
                        <a:t>D57 </a:t>
                      </a:r>
                      <a:r>
                        <a:rPr lang="en-GB" sz="800">
                          <a:latin typeface="Century Gothic" panose="020B0502020202020204" pitchFamily="34" charset="0"/>
                        </a:rPr>
                        <a:t>Vanilla </a:t>
                      </a:r>
                    </a:p>
                    <a:p>
                      <a:pPr algn="ctr"/>
                      <a:r>
                        <a:rPr lang="en-GB" sz="800">
                          <a:latin typeface="Century Gothic" panose="020B0502020202020204" pitchFamily="34" charset="0"/>
                        </a:rPr>
                        <a:t>Shortbread</a:t>
                      </a: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noFill/>
                  </a:tcPr>
                </a:tc>
                <a:extLst>
                  <a:ext uri="{0D108BD9-81ED-4DB2-BD59-A6C34878D82A}">
                    <a16:rowId xmlns:a16="http://schemas.microsoft.com/office/drawing/2014/main" val="3297461352"/>
                  </a:ext>
                </a:extLst>
              </a:tr>
            </a:tbl>
          </a:graphicData>
        </a:graphic>
      </p:graphicFrame>
      <p:pic>
        <p:nvPicPr>
          <p:cNvPr id="2" name="Picture 1" descr="A picture containing shape&#10;&#10;Description automatically generated">
            <a:extLst>
              <a:ext uri="{FF2B5EF4-FFF2-40B4-BE49-F238E27FC236}">
                <a16:creationId xmlns:a16="http://schemas.microsoft.com/office/drawing/2014/main" id="{922214D8-8165-E183-35BE-8AB79FA704C2}"/>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20679192">
            <a:off x="9298564" y="4672899"/>
            <a:ext cx="321362" cy="277934"/>
          </a:xfrm>
          <a:prstGeom prst="rect">
            <a:avLst/>
          </a:prstGeom>
        </p:spPr>
      </p:pic>
      <p:sp>
        <p:nvSpPr>
          <p:cNvPr id="3" name="TextBox 2">
            <a:extLst>
              <a:ext uri="{FF2B5EF4-FFF2-40B4-BE49-F238E27FC236}">
                <a16:creationId xmlns:a16="http://schemas.microsoft.com/office/drawing/2014/main" id="{DBAF80F5-4C80-503B-AD2D-E559D91C8EF5}"/>
              </a:ext>
            </a:extLst>
          </p:cNvPr>
          <p:cNvSpPr txBox="1"/>
          <p:nvPr/>
        </p:nvSpPr>
        <p:spPr>
          <a:xfrm>
            <a:off x="9185631" y="5069548"/>
            <a:ext cx="596695" cy="338554"/>
          </a:xfrm>
          <a:prstGeom prst="rect">
            <a:avLst/>
          </a:prstGeom>
          <a:noFill/>
        </p:spPr>
        <p:txBody>
          <a:bodyPr wrap="square" rtlCol="0">
            <a:spAutoFit/>
          </a:bodyPr>
          <a:lstStyle/>
          <a:p>
            <a:pPr algn="ctr"/>
            <a:r>
              <a:rPr lang="en-GB" sz="800">
                <a:latin typeface="Century Gothic" panose="020B0502020202020204" pitchFamily="34" charset="0"/>
              </a:rPr>
              <a:t>Chef’s Special</a:t>
            </a:r>
            <a:endParaRPr lang="en-GB" sz="800" b="1">
              <a:latin typeface="Century Gothic" panose="020B0502020202020204" pitchFamily="34" charset="0"/>
            </a:endParaRPr>
          </a:p>
        </p:txBody>
      </p:sp>
    </p:spTree>
    <p:extLst>
      <p:ext uri="{BB962C8B-B14F-4D97-AF65-F5344CB8AC3E}">
        <p14:creationId xmlns:p14="http://schemas.microsoft.com/office/powerpoint/2010/main" val="3584918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cfcc8f99-6edd-417c-8b08-e4af51aa64dc">
      <Terms xmlns="http://schemas.microsoft.com/office/infopath/2007/PartnerControls"/>
    </lcf76f155ced4ddcb4097134ff3c332f>
    <TaxCatchAll xmlns="93f07fc0-f3cc-4d0b-9a4f-54b5dee9d13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3701AC9A5908340A53101F6F3BF7720" ma:contentTypeVersion="18" ma:contentTypeDescription="Create a new document." ma:contentTypeScope="" ma:versionID="9fc8846d212a640ce1a3de63aa97f66f">
  <xsd:schema xmlns:xsd="http://www.w3.org/2001/XMLSchema" xmlns:xs="http://www.w3.org/2001/XMLSchema" xmlns:p="http://schemas.microsoft.com/office/2006/metadata/properties" xmlns:ns2="cfcc8f99-6edd-417c-8b08-e4af51aa64dc" xmlns:ns3="93f07fc0-f3cc-4d0b-9a4f-54b5dee9d132" targetNamespace="http://schemas.microsoft.com/office/2006/metadata/properties" ma:root="true" ma:fieldsID="4d6af157bc44b65cc6a200a963fad04a" ns2:_="" ns3:_="">
    <xsd:import namespace="cfcc8f99-6edd-417c-8b08-e4af51aa64dc"/>
    <xsd:import namespace="93f07fc0-f3cc-4d0b-9a4f-54b5dee9d13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ServiceAutoKeyPoints" minOccurs="0"/>
                <xsd:element ref="ns2:MediaServiceKeyPoints" minOccurs="0"/>
                <xsd:element ref="ns2:lcf76f155ced4ddcb4097134ff3c332f" minOccurs="0"/>
                <xsd:element ref="ns3:TaxCatchAll" minOccurs="0"/>
                <xsd:element ref="ns2:MediaLengthInSeconds"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c8f99-6edd-417c-8b08-e4af51aa64d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a60fa401-c735-472c-b85f-e3677d3c5b3f" ma:termSetId="09814cd3-568e-fe90-9814-8d621ff8fb84" ma:anchorId="fba54fb3-c3e1-fe81-a776-ca4b69148c4d" ma:open="true" ma:isKeyword="false">
      <xsd:complexType>
        <xsd:sequence>
          <xsd:element ref="pc:Terms" minOccurs="0" maxOccurs="1"/>
        </xsd:sequence>
      </xsd:complexType>
    </xsd:element>
    <xsd:element name="MediaLengthInSeconds" ma:index="21" nillable="true" ma:displayName="MediaLengthInSeconds" ma:hidden="true" ma:internalName="MediaLengthInSeconds" ma:readOnly="true">
      <xsd:simpleType>
        <xsd:restriction base="dms:Unknown"/>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3f07fc0-f3cc-4d0b-9a4f-54b5dee9d13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1412bf3a-dce2-436e-b669-e1b034c8f5c5}" ma:internalName="TaxCatchAll" ma:showField="CatchAllData" ma:web="93f07fc0-f3cc-4d0b-9a4f-54b5dee9d132">
      <xsd:complexType>
        <xsd:complexContent>
          <xsd:extension base="dms:MultiChoiceLookup">
            <xsd:sequence>
              <xsd:element name="Value" type="dms:Lookup" maxOccurs="unbounded" minOccurs="0" nillable="true"/>
            </xsd:sequence>
          </xsd:extension>
        </xsd:complexContent>
      </xsd:complexType>
    </xsd:element>
    <xsd:element name="SharedWithUsers" ma:index="2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8B72B72-EFE2-4371-B500-B2B9B1CA3EDB}">
  <ds:schemaRefs>
    <ds:schemaRef ds:uri="http://purl.org/dc/terms/"/>
    <ds:schemaRef ds:uri="http://www.w3.org/XML/1998/namespace"/>
    <ds:schemaRef ds:uri="http://schemas.microsoft.com/office/2006/documentManagement/types"/>
    <ds:schemaRef ds:uri="93f07fc0-f3cc-4d0b-9a4f-54b5dee9d132"/>
    <ds:schemaRef ds:uri="http://schemas.microsoft.com/office/infopath/2007/PartnerControls"/>
    <ds:schemaRef ds:uri="http://purl.org/dc/elements/1.1/"/>
    <ds:schemaRef ds:uri="http://purl.org/dc/dcmitype/"/>
    <ds:schemaRef ds:uri="http://schemas.openxmlformats.org/package/2006/metadata/core-properties"/>
    <ds:schemaRef ds:uri="cfcc8f99-6edd-417c-8b08-e4af51aa64dc"/>
    <ds:schemaRef ds:uri="http://schemas.microsoft.com/office/2006/metadata/properties"/>
  </ds:schemaRefs>
</ds:datastoreItem>
</file>

<file path=customXml/itemProps2.xml><?xml version="1.0" encoding="utf-8"?>
<ds:datastoreItem xmlns:ds="http://schemas.openxmlformats.org/officeDocument/2006/customXml" ds:itemID="{3AB8ED64-C6F3-4AA7-A4F8-D8EE960172A2}">
  <ds:schemaRefs>
    <ds:schemaRef ds:uri="http://schemas.microsoft.com/sharepoint/v3/contenttype/forms"/>
  </ds:schemaRefs>
</ds:datastoreItem>
</file>

<file path=customXml/itemProps3.xml><?xml version="1.0" encoding="utf-8"?>
<ds:datastoreItem xmlns:ds="http://schemas.openxmlformats.org/officeDocument/2006/customXml" ds:itemID="{F323F43B-3742-47D9-BC95-A78B3C30985A}">
  <ds:schemaRefs>
    <ds:schemaRef ds:uri="93f07fc0-f3cc-4d0b-9a4f-54b5dee9d132"/>
    <ds:schemaRef ds:uri="cfcc8f99-6edd-417c-8b08-e4af51aa64dc"/>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61</TotalTime>
  <Words>1031</Words>
  <Application>Microsoft Office PowerPoint</Application>
  <PresentationFormat>A4 Paper (210x297 mm)</PresentationFormat>
  <Paragraphs>246</Paragraphs>
  <Slides>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Century Gothic</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Thomas Christian Pass</dc:creator>
  <cp:lastModifiedBy>Katie Lymer</cp:lastModifiedBy>
  <cp:revision>20</cp:revision>
  <cp:lastPrinted>2026-04-30T10:18:04Z</cp:lastPrinted>
  <dcterms:created xsi:type="dcterms:W3CDTF">2014-08-19T19:35:20Z</dcterms:created>
  <dcterms:modified xsi:type="dcterms:W3CDTF">2026-09-11T08:47:35Z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0x01010043701AC9A5908340A53101F6F3BF7720</vt:lpwstr>
  </property>
  <property fmtid="{D5CDD505-2E9C-101B-9397-08002B2CF9AE}" pid="3" name="Company_x0020_Metadata">
    <vt:lpwstr>2;#CaterLink|6b7c7025-ee94-469a-84b5-af43f06be2f7</vt:lpwstr>
  </property>
  <property fmtid="{D5CDD505-2E9C-101B-9397-08002B2CF9AE}" pid="4" name="Company Metadata">
    <vt:lpwstr>2;#CaterLink</vt:lpwstr>
  </property>
  <property fmtid="{D5CDD505-2E9C-101B-9397-08002B2CF9AE}" pid="5" name="Order">
    <vt:r8>70900</vt:r8>
  </property>
  <property fmtid="{D5CDD505-2E9C-101B-9397-08002B2CF9AE}" pid="6" name="MediaServiceImageTags">
    <vt:lpwstr/>
  </property>
</Properties>
</file>